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</p:sldIdLst>
  <p:sldSz cx="10080625" cy="7559675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8" userDrawn="1">
          <p15:clr>
            <a:srgbClr val="A4A3A4"/>
          </p15:clr>
        </p15:guide>
        <p15:guide id="2" pos="317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92" d="100"/>
          <a:sy n="92" d="100"/>
        </p:scale>
        <p:origin x="1806" y="78"/>
      </p:cViewPr>
      <p:guideLst>
        <p:guide orient="horz" pos="2358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81360" y="812520"/>
            <a:ext cx="560160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latin typeface="Arial"/>
              </a:rPr>
              <a:t>Click to move the slide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GB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GB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GB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GB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3ECD5810-9BE2-45A4-8372-6282938246A7}" type="slidenum">
              <a:rPr lang="en-GB" sz="1400" b="0" strike="noStrike" spc="-1">
                <a:latin typeface="Times New Roman"/>
              </a:rPr>
              <a:t>‹#›</a:t>
            </a:fld>
            <a:endParaRPr lang="en-GB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PlaceHolder 1"/>
          <p:cNvSpPr>
            <a:spLocks noGrp="1"/>
          </p:cNvSpPr>
          <p:nvPr>
            <p:ph type="body"/>
          </p:nvPr>
        </p:nvSpPr>
        <p:spPr>
          <a:xfrm>
            <a:off x="1564920" y="4812840"/>
            <a:ext cx="2476080" cy="10677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GB" sz="1740" b="0" strike="noStrike" spc="-1">
                <a:latin typeface="Arial"/>
              </a:rPr>
              <a:t>Model selection is an extensively developed field.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94000" y="301320"/>
            <a:ext cx="889164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94000" y="301320"/>
            <a:ext cx="889164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94000" y="301320"/>
            <a:ext cx="889164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94000" y="301320"/>
            <a:ext cx="889164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94000" y="301320"/>
            <a:ext cx="889164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94000" y="301320"/>
            <a:ext cx="889164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94000" y="301320"/>
            <a:ext cx="889164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94000" y="301320"/>
            <a:ext cx="8891640" cy="585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94000" y="301320"/>
            <a:ext cx="889164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94000" y="301320"/>
            <a:ext cx="889164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94000" y="301320"/>
            <a:ext cx="889164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100000">
              <a:srgbClr val="83CA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94000" y="301320"/>
            <a:ext cx="889164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GB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ctr"/>
            <a:r>
              <a:rPr lang="en-GB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fld id="{EEBB125D-D07B-43A4-A233-F671E2B8DBB6}" type="slidenum">
              <a:rPr lang="en-GB" sz="1400" b="0" strike="noStrike" spc="-1">
                <a:latin typeface="Times New Roman"/>
              </a:rPr>
              <a:t>‹#›</a:t>
            </a:fld>
            <a:endParaRPr lang="en-GB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4.png"/><Relationship Id="rId7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46.png"/><Relationship Id="rId4" Type="http://schemas.openxmlformats.org/officeDocument/2006/relationships/image" Target="../media/image98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8.gif"/><Relationship Id="rId4" Type="http://schemas.openxmlformats.org/officeDocument/2006/relationships/image" Target="../media/image10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1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/>
          <p:nvPr/>
        </p:nvPicPr>
        <p:blipFill>
          <a:blip r:embed="rId2"/>
          <a:stretch/>
        </p:blipFill>
        <p:spPr>
          <a:xfrm>
            <a:off x="162720" y="2556000"/>
            <a:ext cx="1420560" cy="4984920"/>
          </a:xfrm>
          <a:prstGeom prst="rect">
            <a:avLst/>
          </a:prstGeom>
          <a:ln w="36000">
            <a:noFill/>
          </a:ln>
        </p:spPr>
      </p:pic>
      <p:sp>
        <p:nvSpPr>
          <p:cNvPr id="48" name="TextShape 1"/>
          <p:cNvSpPr txBox="1"/>
          <p:nvPr/>
        </p:nvSpPr>
        <p:spPr>
          <a:xfrm>
            <a:off x="1740600" y="2232000"/>
            <a:ext cx="7101000" cy="1584000"/>
          </a:xfrm>
          <a:prstGeom prst="rect">
            <a:avLst/>
          </a:prstGeom>
          <a:noFill/>
          <a:ln>
            <a:noFill/>
          </a:ln>
        </p:spPr>
        <p:txBody>
          <a:bodyPr lIns="0" tIns="35280" rIns="0" bIns="0" anchor="ctr">
            <a:noAutofit/>
          </a:bodyPr>
          <a:lstStyle/>
          <a:p>
            <a:pPr algn="ctr">
              <a:lnSpc>
                <a:spcPct val="93000"/>
              </a:lnSpc>
            </a:pPr>
            <a:r>
              <a:rPr lang="en-GB" sz="4000" b="0" strike="noStrike" spc="-1">
                <a:solidFill>
                  <a:srgbClr val="000000"/>
                </a:solidFill>
                <a:latin typeface="Times New Roman"/>
              </a:rPr>
              <a:t>relax – NMR analysis software for molecular dynamics</a:t>
            </a:r>
            <a:endParaRPr lang="en-GB" sz="4000" b="0" strike="noStrike" spc="-1">
              <a:latin typeface="Arial"/>
            </a:endParaRPr>
          </a:p>
        </p:txBody>
      </p:sp>
      <p:sp>
        <p:nvSpPr>
          <p:cNvPr id="49" name="CustomShape 2"/>
          <p:cNvSpPr/>
          <p:nvPr/>
        </p:nvSpPr>
        <p:spPr>
          <a:xfrm>
            <a:off x="3630600" y="3853080"/>
            <a:ext cx="2817720" cy="466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68040" rIns="90000" bIns="45000">
            <a:noAutofit/>
          </a:bodyPr>
          <a:lstStyle/>
          <a:p>
            <a:pPr>
              <a:lnSpc>
                <a:spcPct val="93000"/>
              </a:lnSpc>
            </a:pPr>
            <a:r>
              <a:rPr lang="en-GB" sz="2600" b="0" i="1" strike="noStrike" spc="-1">
                <a:solidFill>
                  <a:srgbClr val="000000"/>
                </a:solidFill>
                <a:latin typeface="Times New Roman"/>
              </a:rPr>
              <a:t>Edward d'Auvergne</a:t>
            </a:r>
            <a:endParaRPr lang="en-GB" sz="2600" b="0" strike="noStrike" spc="-1">
              <a:latin typeface="Arial"/>
            </a:endParaRPr>
          </a:p>
        </p:txBody>
      </p:sp>
      <p:pic>
        <p:nvPicPr>
          <p:cNvPr id="50" name="Picture 49"/>
          <p:cNvPicPr/>
          <p:nvPr/>
        </p:nvPicPr>
        <p:blipFill>
          <a:blip r:embed="rId3"/>
          <a:stretch/>
        </p:blipFill>
        <p:spPr>
          <a:xfrm>
            <a:off x="1817280" y="5511240"/>
            <a:ext cx="4878720" cy="1652760"/>
          </a:xfrm>
          <a:prstGeom prst="rect">
            <a:avLst/>
          </a:prstGeom>
          <a:ln w="36000">
            <a:noFill/>
          </a:ln>
        </p:spPr>
      </p:pic>
      <p:pic>
        <p:nvPicPr>
          <p:cNvPr id="51" name="Picture 50"/>
          <p:cNvPicPr/>
          <p:nvPr/>
        </p:nvPicPr>
        <p:blipFill>
          <a:blip r:embed="rId4"/>
          <a:stretch/>
        </p:blipFill>
        <p:spPr>
          <a:xfrm>
            <a:off x="3311280" y="4896000"/>
            <a:ext cx="1944720" cy="622440"/>
          </a:xfrm>
          <a:prstGeom prst="rect">
            <a:avLst/>
          </a:prstGeom>
          <a:ln w="36000">
            <a:noFill/>
          </a:ln>
        </p:spPr>
      </p:pic>
      <p:pic>
        <p:nvPicPr>
          <p:cNvPr id="52" name="Picture 51"/>
          <p:cNvPicPr/>
          <p:nvPr/>
        </p:nvPicPr>
        <p:blipFill>
          <a:blip r:embed="rId5"/>
          <a:stretch/>
        </p:blipFill>
        <p:spPr>
          <a:xfrm>
            <a:off x="2808000" y="216000"/>
            <a:ext cx="4284720" cy="1803600"/>
          </a:xfrm>
          <a:prstGeom prst="rect">
            <a:avLst/>
          </a:prstGeom>
          <a:ln w="36000">
            <a:noFill/>
          </a:ln>
        </p:spPr>
      </p:pic>
      <p:pic>
        <p:nvPicPr>
          <p:cNvPr id="53" name="Picture 52"/>
          <p:cNvPicPr/>
          <p:nvPr/>
        </p:nvPicPr>
        <p:blipFill>
          <a:blip r:embed="rId6"/>
          <a:stretch/>
        </p:blipFill>
        <p:spPr>
          <a:xfrm>
            <a:off x="72000" y="0"/>
            <a:ext cx="2000880" cy="2088000"/>
          </a:xfrm>
          <a:prstGeom prst="rect">
            <a:avLst/>
          </a:prstGeom>
          <a:ln w="36000">
            <a:noFill/>
          </a:ln>
        </p:spPr>
      </p:pic>
      <p:pic>
        <p:nvPicPr>
          <p:cNvPr id="54" name="Picture 53"/>
          <p:cNvPicPr/>
          <p:nvPr/>
        </p:nvPicPr>
        <p:blipFill>
          <a:blip r:embed="rId7"/>
          <a:stretch/>
        </p:blipFill>
        <p:spPr>
          <a:xfrm>
            <a:off x="6768000" y="3960000"/>
            <a:ext cx="3312000" cy="3574440"/>
          </a:xfrm>
          <a:prstGeom prst="rect">
            <a:avLst/>
          </a:prstGeom>
          <a:ln w="36000">
            <a:noFill/>
          </a:ln>
        </p:spPr>
      </p:pic>
      <p:pic>
        <p:nvPicPr>
          <p:cNvPr id="55" name="Picture 54"/>
          <p:cNvPicPr/>
          <p:nvPr/>
        </p:nvPicPr>
        <p:blipFill>
          <a:blip r:embed="rId8"/>
          <a:stretch/>
        </p:blipFill>
        <p:spPr>
          <a:xfrm>
            <a:off x="7502760" y="72000"/>
            <a:ext cx="2469240" cy="1944000"/>
          </a:xfrm>
          <a:prstGeom prst="rect">
            <a:avLst/>
          </a:prstGeom>
          <a:ln w="36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3623040" y="360000"/>
            <a:ext cx="2833920" cy="393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2800" b="0" strike="noStrike" spc="-1">
                <a:latin typeface="Times New Roman"/>
              </a:rPr>
              <a:t>Model-free analysis</a:t>
            </a:r>
            <a:endParaRPr lang="en-GB" sz="2800" b="0" strike="noStrike" spc="-1">
              <a:latin typeface="Arial"/>
            </a:endParaRPr>
          </a:p>
        </p:txBody>
      </p:sp>
      <p:sp>
        <p:nvSpPr>
          <p:cNvPr id="110" name="TextShape 2"/>
          <p:cNvSpPr txBox="1"/>
          <p:nvPr/>
        </p:nvSpPr>
        <p:spPr>
          <a:xfrm>
            <a:off x="432000" y="1398960"/>
            <a:ext cx="7614360" cy="53568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NMR</a:t>
            </a:r>
            <a:r>
              <a:rPr lang="en-GB" sz="22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data – relaxation rates </a:t>
            </a:r>
            <a:r>
              <a:rPr lang="en-GB" sz="2200" b="0" strike="noStrike" spc="-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2200" b="0" strike="noStrike" spc="-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2200" b="0" strike="noStrike" spc="-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200" b="0" strike="noStrike" spc="-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2200" b="0" strike="noStrike" spc="-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2200" b="0" strike="noStrike" spc="-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2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GB" sz="2200" b="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NOE</a:t>
            </a:r>
            <a:r>
              <a:rPr lang="en-GB" sz="22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(also </a:t>
            </a:r>
            <a:r>
              <a:rPr lang="en-GB" sz="2200" b="0" strike="noStrike" spc="-1" dirty="0" err="1">
                <a:latin typeface="Times New Roman" panose="02020603050405020304" pitchFamily="18" charset="0"/>
                <a:ea typeface="StarSymbol"/>
                <a:cs typeface="Times New Roman" panose="02020603050405020304" pitchFamily="18" charset="0"/>
              </a:rPr>
              <a:t>η</a:t>
            </a:r>
            <a:r>
              <a:rPr lang="en-GB" sz="2200" b="0" strike="noStrike" spc="-1" baseline="-3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GB" sz="22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GB" sz="2200" b="0" strike="noStrike" spc="-1" dirty="0" err="1">
                <a:latin typeface="Times New Roman" panose="02020603050405020304" pitchFamily="18" charset="0"/>
                <a:ea typeface="OpenSymbol"/>
                <a:cs typeface="Times New Roman" panose="02020603050405020304" pitchFamily="18" charset="0"/>
              </a:rPr>
              <a:t>η</a:t>
            </a:r>
            <a:r>
              <a:rPr lang="en-GB" sz="2200" b="0" strike="noStrike" spc="-1" baseline="-3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GB" sz="22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11" name="TextShape 3"/>
          <p:cNvSpPr txBox="1"/>
          <p:nvPr/>
        </p:nvSpPr>
        <p:spPr>
          <a:xfrm>
            <a:off x="432000" y="4944600"/>
            <a:ext cx="6714000" cy="479520"/>
          </a:xfrm>
          <a:prstGeom prst="rect">
            <a:avLst/>
          </a:prstGeom>
          <a:noFill/>
          <a:ln w="36000">
            <a:noFill/>
          </a:ln>
        </p:spPr>
        <p:txBody>
          <a:bodyPr lIns="90000" tIns="46800" rIns="90000" bIns="468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Extended to motions on 2 timescales by Clore et al., 1991.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112" name="TextShape 4"/>
          <p:cNvSpPr txBox="1"/>
          <p:nvPr/>
        </p:nvSpPr>
        <p:spPr>
          <a:xfrm>
            <a:off x="432000" y="6131880"/>
            <a:ext cx="7200000" cy="479520"/>
          </a:xfrm>
          <a:prstGeom prst="rect">
            <a:avLst/>
          </a:prstGeom>
          <a:noFill/>
          <a:ln w="36000">
            <a:noFill/>
          </a:ln>
        </p:spPr>
        <p:txBody>
          <a:bodyPr lIns="90000" tIns="46800" rIns="90000" bIns="468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10 model-free models – different combinations of parameters.</a:t>
            </a:r>
            <a:endParaRPr lang="en-GB" sz="2200" b="0" strike="noStrike" spc="-1">
              <a:latin typeface="Arial"/>
            </a:endParaRPr>
          </a:p>
        </p:txBody>
      </p:sp>
      <p:pic>
        <p:nvPicPr>
          <p:cNvPr id="113" name="Picture 112"/>
          <p:cNvPicPr/>
          <p:nvPr/>
        </p:nvPicPr>
        <p:blipFill>
          <a:blip r:embed="rId2"/>
          <a:stretch/>
        </p:blipFill>
        <p:spPr>
          <a:xfrm>
            <a:off x="216000" y="174960"/>
            <a:ext cx="761040" cy="761040"/>
          </a:xfrm>
          <a:prstGeom prst="rect">
            <a:avLst/>
          </a:prstGeom>
          <a:ln w="36000">
            <a:noFill/>
          </a:ln>
        </p:spPr>
      </p:pic>
      <p:sp>
        <p:nvSpPr>
          <p:cNvPr id="114" name="TextShape 5"/>
          <p:cNvSpPr txBox="1"/>
          <p:nvPr/>
        </p:nvSpPr>
        <p:spPr>
          <a:xfrm>
            <a:off x="432000" y="2570400"/>
            <a:ext cx="6714000" cy="1666800"/>
          </a:xfrm>
          <a:prstGeom prst="rect">
            <a:avLst/>
          </a:prstGeom>
          <a:noFill/>
          <a:ln w="36000">
            <a:noFill/>
          </a:ln>
        </p:spPr>
        <p:txBody>
          <a:bodyPr lIns="90000" tIns="46800" rIns="90000" bIns="46800">
            <a:noAutofit/>
          </a:bodyPr>
          <a:lstStyle/>
          <a:p>
            <a:pPr>
              <a:lnSpc>
                <a:spcPct val="100000"/>
              </a:lnSpc>
              <a:spcBef>
                <a:spcPts val="649"/>
              </a:spcBef>
            </a:pPr>
            <a:r>
              <a:rPr lang="en-US" sz="22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Interpret using Lipari &amp; Szabo model-free theory:</a:t>
            </a:r>
            <a:endParaRPr lang="en-GB" sz="22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49"/>
              </a:spcBef>
            </a:pPr>
            <a:r>
              <a:rPr lang="en-US" sz="22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200" b="0" i="1" strike="noStrike" spc="-1" dirty="0" err="1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200" b="0" i="1" strike="noStrike" spc="-1" baseline="30000" dirty="0" err="1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200" b="0" i="1" strike="noStrike" spc="-1" dirty="0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strike="noStrike" spc="-1" dirty="0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amplitude of motion,</a:t>
            </a:r>
            <a:endParaRPr lang="en-GB" sz="22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49"/>
              </a:spcBef>
            </a:pPr>
            <a:r>
              <a:rPr lang="en-US" sz="2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200" b="0" i="1" strike="noStrike" spc="-1" dirty="0" err="1">
                <a:solidFill>
                  <a:srgbClr val="000080"/>
                </a:solidFill>
                <a:latin typeface="Times New Roman" panose="02020603050405020304" pitchFamily="18" charset="0"/>
                <a:ea typeface="OpenSymbol"/>
                <a:cs typeface="Times New Roman" panose="02020603050405020304" pitchFamily="18" charset="0"/>
              </a:rPr>
              <a:t>τ</a:t>
            </a:r>
            <a:r>
              <a:rPr lang="en-US" sz="2200" b="0" i="1" strike="noStrike" spc="-1" baseline="-25000" dirty="0" err="1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200" b="0" strike="noStrike" spc="-1" dirty="0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timescale of motion,</a:t>
            </a:r>
            <a:endParaRPr lang="en-GB" sz="22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49"/>
              </a:spcBef>
            </a:pPr>
            <a:r>
              <a:rPr lang="en-US" sz="2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200" b="0" i="1" strike="noStrike" spc="-1" dirty="0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 b="0" i="1" strike="noStrike" spc="-1" baseline="-25000" dirty="0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  <a:r>
              <a:rPr lang="en-US" sz="2200" b="0" i="1" strike="noStrike" spc="-1" dirty="0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strike="noStrike" spc="-1" dirty="0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indicator of slower conformation changes.</a:t>
            </a:r>
            <a:endParaRPr lang="en-GB" sz="22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CustomShape 6"/>
          <p:cNvSpPr/>
          <p:nvPr/>
        </p:nvSpPr>
        <p:spPr>
          <a:xfrm>
            <a:off x="8424000" y="6264000"/>
            <a:ext cx="1368000" cy="11160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6" name="Picture 115"/>
          <p:cNvPicPr/>
          <p:nvPr/>
        </p:nvPicPr>
        <p:blipFill>
          <a:blip r:embed="rId3"/>
          <a:stretch/>
        </p:blipFill>
        <p:spPr>
          <a:xfrm>
            <a:off x="6624000" y="2854080"/>
            <a:ext cx="2757960" cy="1177920"/>
          </a:xfrm>
          <a:prstGeom prst="rect">
            <a:avLst/>
          </a:prstGeom>
          <a:ln w="36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116"/>
          <p:cNvPicPr/>
          <p:nvPr/>
        </p:nvPicPr>
        <p:blipFill>
          <a:blip r:embed="rId2"/>
          <a:stretch/>
        </p:blipFill>
        <p:spPr>
          <a:xfrm>
            <a:off x="4914720" y="1011240"/>
            <a:ext cx="5102640" cy="6299280"/>
          </a:xfrm>
          <a:prstGeom prst="rect">
            <a:avLst/>
          </a:prstGeom>
          <a:ln w="36000">
            <a:noFill/>
          </a:ln>
        </p:spPr>
      </p:pic>
      <p:sp>
        <p:nvSpPr>
          <p:cNvPr id="118" name="TextShape 1"/>
          <p:cNvSpPr txBox="1"/>
          <p:nvPr/>
        </p:nvSpPr>
        <p:spPr>
          <a:xfrm>
            <a:off x="3075840" y="360000"/>
            <a:ext cx="3927960" cy="393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2800" b="0" strike="noStrike" spc="-1">
                <a:latin typeface="Times New Roman"/>
              </a:rPr>
              <a:t>Model-free model selection</a:t>
            </a:r>
            <a:endParaRPr lang="en-GB" sz="2800" b="0" strike="noStrike" spc="-1">
              <a:latin typeface="Arial"/>
            </a:endParaRPr>
          </a:p>
        </p:txBody>
      </p:sp>
      <p:sp>
        <p:nvSpPr>
          <p:cNvPr id="119" name="TextShape 2"/>
          <p:cNvSpPr txBox="1"/>
          <p:nvPr/>
        </p:nvSpPr>
        <p:spPr>
          <a:xfrm>
            <a:off x="360000" y="1692000"/>
            <a:ext cx="4320000" cy="125460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Originally: ANOVA or hypothesis testing (</a:t>
            </a:r>
            <a:r>
              <a:rPr lang="en-US" sz="22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StarSymbol"/>
                <a:cs typeface="Times New Roman" panose="02020603050405020304" pitchFamily="18" charset="0"/>
              </a:rPr>
              <a:t>χ</a:t>
            </a:r>
            <a:r>
              <a:rPr lang="en-US" sz="2200" b="0" strike="noStrike" spc="-1" baseline="33000" dirty="0" err="1">
                <a:solidFill>
                  <a:srgbClr val="000000"/>
                </a:solidFill>
                <a:latin typeface="Times New Roman" panose="02020603050405020304" pitchFamily="18" charset="0"/>
                <a:ea typeface="StarSymbol"/>
                <a:cs typeface="Times New Roman" panose="02020603050405020304" pitchFamily="18" charset="0"/>
              </a:rPr>
              <a:t>2</a:t>
            </a:r>
            <a:r>
              <a:rPr lang="en-US" sz="2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F-tests)</a:t>
            </a:r>
            <a:r>
              <a:rPr lang="en-GB" sz="22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0" name="Picture 119"/>
          <p:cNvPicPr/>
          <p:nvPr/>
        </p:nvPicPr>
        <p:blipFill>
          <a:blip r:embed="rId3"/>
          <a:stretch/>
        </p:blipFill>
        <p:spPr>
          <a:xfrm>
            <a:off x="216000" y="174960"/>
            <a:ext cx="761040" cy="761040"/>
          </a:xfrm>
          <a:prstGeom prst="rect">
            <a:avLst/>
          </a:prstGeom>
          <a:ln w="36000">
            <a:noFill/>
          </a:ln>
        </p:spPr>
      </p:pic>
      <p:sp>
        <p:nvSpPr>
          <p:cNvPr id="121" name="TextShape 3"/>
          <p:cNvSpPr txBox="1"/>
          <p:nvPr/>
        </p:nvSpPr>
        <p:spPr>
          <a:xfrm>
            <a:off x="360000" y="3132360"/>
            <a:ext cx="5400000" cy="13273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Known for 100 years:</a:t>
            </a:r>
            <a:endParaRPr lang="en-GB" sz="2200" b="0" strike="noStrike" spc="-1">
              <a:latin typeface="Arial"/>
            </a:endParaRPr>
          </a:p>
          <a:p>
            <a:r>
              <a:rPr lang="en-GB" sz="2200" b="0" strike="noStrike" spc="-1">
                <a:latin typeface="Times New Roman"/>
              </a:rPr>
              <a:t>	ANOVA up = under-fitting,</a:t>
            </a:r>
            <a:endParaRPr lang="en-GB" sz="2200" b="0" strike="noStrike" spc="-1">
              <a:latin typeface="Arial"/>
            </a:endParaRPr>
          </a:p>
          <a:p>
            <a:r>
              <a:rPr lang="en-GB" sz="2200" b="0" strike="noStrike" spc="-1">
                <a:latin typeface="Times New Roman"/>
              </a:rPr>
              <a:t>	ANOVA down = over-fitting.</a:t>
            </a:r>
            <a:endParaRPr lang="en-GB" sz="2200" b="0" strike="noStrike" spc="-1">
              <a:latin typeface="Arial"/>
            </a:endParaRPr>
          </a:p>
          <a:p>
            <a:r>
              <a:rPr lang="en-GB" sz="2200" b="0" strike="noStrike" spc="-1">
                <a:latin typeface="Times New Roman"/>
              </a:rPr>
              <a:t>Hence abandoned by the field!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122" name="TextShape 4"/>
          <p:cNvSpPr txBox="1"/>
          <p:nvPr/>
        </p:nvSpPr>
        <p:spPr>
          <a:xfrm>
            <a:off x="360000" y="5004000"/>
            <a:ext cx="4554720" cy="17251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Hides certain motions because of:</a:t>
            </a:r>
          </a:p>
          <a:p>
            <a:pPr marL="432000" lvl="1" indent="-216000">
              <a:lnSpc>
                <a:spcPct val="100000"/>
              </a:lnSpc>
              <a:buClr>
                <a:srgbClr val="FF0000"/>
              </a:buClr>
              <a:buFont typeface="StarSymbol"/>
              <a:buAutoNum type="arabicPlain"/>
            </a:pPr>
            <a:r>
              <a:rPr lang="en-GB" sz="2200" b="0" strike="noStrike" spc="-1" dirty="0">
                <a:latin typeface="Times New Roman" panose="02020603050405020304" pitchFamily="18" charset="0"/>
                <a:ea typeface="Open Hei"/>
                <a:cs typeface="Times New Roman" panose="02020603050405020304" pitchFamily="18" charset="0"/>
              </a:rPr>
              <a:t>Under-fitting</a:t>
            </a:r>
            <a:r>
              <a:rPr lang="en-US" sz="22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b="0" i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200" b="0" i="1" strike="noStrike" spc="-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200" b="0" i="1" strike="noStrike" spc="-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overestimated, </a:t>
            </a:r>
            <a:r>
              <a:rPr lang="en-US" sz="2200" b="0" i="1" strike="noStrike" spc="-1" dirty="0" err="1">
                <a:latin typeface="Times New Roman" panose="02020603050405020304" pitchFamily="18" charset="0"/>
                <a:ea typeface="StarSymbol"/>
                <a:cs typeface="Times New Roman" panose="02020603050405020304" pitchFamily="18" charset="0"/>
              </a:rPr>
              <a:t>τ</a:t>
            </a:r>
            <a:r>
              <a:rPr lang="en-US" sz="2200" b="0" i="1" strike="noStrike" spc="-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200" b="0" i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200" b="0" i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 b="0" i="1" strike="noStrike" spc="-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  <a:r>
              <a:rPr lang="en-US" sz="22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underestimated).</a:t>
            </a:r>
            <a:endParaRPr lang="en-GB" sz="22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32000" lvl="1" indent="-216000">
              <a:buClr>
                <a:srgbClr val="FF0000"/>
              </a:buClr>
              <a:buFont typeface="StarSymbol"/>
              <a:buAutoNum type="arabicPlain"/>
            </a:pPr>
            <a:r>
              <a:rPr lang="en-GB" sz="22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proportion of data with no model selected.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Shape 1"/>
          <p:cNvSpPr txBox="1"/>
          <p:nvPr/>
        </p:nvSpPr>
        <p:spPr>
          <a:xfrm>
            <a:off x="2300400" y="360000"/>
            <a:ext cx="5481000" cy="393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2800" b="0" strike="noStrike" spc="-1">
                <a:solidFill>
                  <a:srgbClr val="FFFFFF"/>
                </a:solidFill>
                <a:latin typeface="Times New Roman"/>
              </a:rPr>
              <a:t>Improving model-free model selection</a:t>
            </a:r>
            <a:endParaRPr lang="en-GB" sz="2800" b="0" strike="noStrike" spc="-1">
              <a:latin typeface="Arial"/>
            </a:endParaRPr>
          </a:p>
        </p:txBody>
      </p:sp>
      <p:sp>
        <p:nvSpPr>
          <p:cNvPr id="124" name="TextShape 2"/>
          <p:cNvSpPr txBox="1"/>
          <p:nvPr/>
        </p:nvSpPr>
        <p:spPr>
          <a:xfrm>
            <a:off x="3387240" y="6660000"/>
            <a:ext cx="3305880" cy="60228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US" sz="2800" b="0" i="1" strike="noStrike" spc="-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AIC = </a:t>
            </a:r>
            <a:r>
              <a:rPr lang="en-US" sz="2800" b="0" i="1" strike="noStrike" spc="-1" dirty="0" err="1">
                <a:solidFill>
                  <a:srgbClr val="FFFFFF"/>
                </a:solidFill>
                <a:latin typeface="Times New Roman" panose="02020603050405020304" pitchFamily="18" charset="0"/>
                <a:ea typeface="StarSymbol"/>
                <a:cs typeface="Times New Roman" panose="02020603050405020304" pitchFamily="18" charset="0"/>
              </a:rPr>
              <a:t>χ</a:t>
            </a:r>
            <a:r>
              <a:rPr lang="en-US" sz="2800" b="0" i="1" strike="noStrike" spc="-1" baseline="33000" dirty="0" err="1">
                <a:solidFill>
                  <a:srgbClr val="FFFFFF"/>
                </a:solidFill>
                <a:latin typeface="Times New Roman" panose="02020603050405020304" pitchFamily="18" charset="0"/>
                <a:ea typeface="StarSymbol"/>
                <a:cs typeface="Times New Roman" panose="02020603050405020304" pitchFamily="18" charset="0"/>
              </a:rPr>
              <a:t>2</a:t>
            </a:r>
            <a:r>
              <a:rPr lang="en-US" sz="2800" b="0" i="1" strike="noStrike" spc="-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b="0" i="1" strike="noStrike" spc="-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2k</a:t>
            </a:r>
            <a:endParaRPr lang="en-GB" sz="28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TextShape 3"/>
          <p:cNvSpPr txBox="1"/>
          <p:nvPr/>
        </p:nvSpPr>
        <p:spPr>
          <a:xfrm>
            <a:off x="419400" y="1100880"/>
            <a:ext cx="9324000" cy="1640160"/>
          </a:xfrm>
          <a:prstGeom prst="rect">
            <a:avLst/>
          </a:prstGeom>
          <a:noFill/>
          <a:ln w="36000">
            <a:noFill/>
          </a:ln>
        </p:spPr>
        <p:txBody>
          <a:bodyPr lIns="90000" tIns="46800" rIns="90000" bIns="46800">
            <a:noAutofit/>
          </a:bodyPr>
          <a:lstStyle/>
          <a:p>
            <a:r>
              <a:rPr lang="en-US" sz="2200" b="0" strike="noStrike" spc="-1">
                <a:solidFill>
                  <a:srgbClr val="FFFFFF"/>
                </a:solidFill>
                <a:latin typeface="Times New Roman"/>
              </a:rPr>
              <a:t>Model selection is an extensively developed field of mathematical modelling.</a:t>
            </a:r>
            <a:endParaRPr lang="en-GB" sz="2200" b="0" strike="noStrike" spc="-1">
              <a:latin typeface="Arial"/>
            </a:endParaRPr>
          </a:p>
          <a:p>
            <a:r>
              <a:rPr lang="en-US" sz="2200" b="0" strike="noStrike" spc="-1">
                <a:solidFill>
                  <a:srgbClr val="FFFFFF"/>
                </a:solidFill>
                <a:latin typeface="Times New Roman"/>
              </a:rPr>
              <a:t>3 classes: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Font typeface="Symbol" charset="2"/>
              <a:buChar char=""/>
            </a:pPr>
            <a:r>
              <a:rPr lang="en-US" sz="2200" b="0" strike="noStrike" spc="-1">
                <a:solidFill>
                  <a:srgbClr val="FFFFFF"/>
                </a:solidFill>
                <a:latin typeface="Times New Roman"/>
              </a:rPr>
              <a:t>Hypothesis testing (ANOVA),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Font typeface="Symbol" charset="2"/>
              <a:buChar char=""/>
            </a:pPr>
            <a:r>
              <a:rPr lang="en-US" sz="2200" b="0" strike="noStrike" spc="-1">
                <a:solidFill>
                  <a:srgbClr val="FFFFFF"/>
                </a:solidFill>
                <a:latin typeface="Times New Roman"/>
              </a:rPr>
              <a:t>Bayesian methods,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Font typeface="Symbol" charset="2"/>
              <a:buChar char=""/>
            </a:pPr>
            <a:r>
              <a:rPr lang="en-US" sz="2200" b="0" strike="noStrike" spc="-1">
                <a:solidFill>
                  <a:srgbClr val="FFFFFF"/>
                </a:solidFill>
                <a:latin typeface="Times New Roman"/>
              </a:rPr>
              <a:t>Frequentist methods.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126" name="TextShape 4"/>
          <p:cNvSpPr txBox="1"/>
          <p:nvPr/>
        </p:nvSpPr>
        <p:spPr>
          <a:xfrm>
            <a:off x="419400" y="5927400"/>
            <a:ext cx="9324000" cy="865080"/>
          </a:xfrm>
          <a:prstGeom prst="rect">
            <a:avLst/>
          </a:prstGeom>
          <a:noFill/>
          <a:ln w="36000">
            <a:noFill/>
          </a:ln>
        </p:spPr>
        <p:txBody>
          <a:bodyPr lIns="90000" tIns="46800" rIns="90000" bIns="46800">
            <a:noAutofit/>
          </a:bodyPr>
          <a:lstStyle/>
          <a:p>
            <a:r>
              <a:rPr lang="en-US" sz="2200" b="0" strike="noStrike" spc="-1">
                <a:solidFill>
                  <a:srgbClr val="FFFFFF"/>
                </a:solidFill>
                <a:latin typeface="Times New Roman"/>
              </a:rPr>
              <a:t>Akaike's Information Criterion (AIC) - increases accuracy, simplicity, and speed of model-free analysis and removes significant bias.</a:t>
            </a:r>
            <a:endParaRPr lang="en-GB" sz="2200" b="0" strike="noStrike" spc="-1">
              <a:latin typeface="Arial"/>
            </a:endParaRPr>
          </a:p>
        </p:txBody>
      </p:sp>
      <p:pic>
        <p:nvPicPr>
          <p:cNvPr id="127" name="DMG.S2s.1.small AIC"/>
          <p:cNvPicPr/>
          <p:nvPr/>
        </p:nvPicPr>
        <p:blipFill>
          <a:blip r:embed="rId3"/>
          <a:stretch/>
        </p:blipFill>
        <p:spPr>
          <a:xfrm>
            <a:off x="5516280" y="2964600"/>
            <a:ext cx="3447720" cy="2579400"/>
          </a:xfrm>
          <a:prstGeom prst="rect">
            <a:avLst/>
          </a:prstGeom>
          <a:ln w="36000">
            <a:noFill/>
          </a:ln>
        </p:spPr>
      </p:pic>
      <p:pic>
        <p:nvPicPr>
          <p:cNvPr id="128" name="DMG.S2s.1.small original"/>
          <p:cNvPicPr/>
          <p:nvPr/>
        </p:nvPicPr>
        <p:blipFill>
          <a:blip r:embed="rId4"/>
          <a:stretch/>
        </p:blipFill>
        <p:spPr>
          <a:xfrm>
            <a:off x="944280" y="2964600"/>
            <a:ext cx="3447720" cy="2579400"/>
          </a:xfrm>
          <a:prstGeom prst="rect">
            <a:avLst/>
          </a:prstGeom>
          <a:ln w="36000">
            <a:noFill/>
          </a:ln>
        </p:spPr>
      </p:pic>
      <p:sp>
        <p:nvSpPr>
          <p:cNvPr id="129" name="TextShape 5"/>
          <p:cNvSpPr txBox="1"/>
          <p:nvPr/>
        </p:nvSpPr>
        <p:spPr>
          <a:xfrm>
            <a:off x="3771720" y="3096000"/>
            <a:ext cx="947160" cy="4075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1800" b="0" strike="noStrike" spc="-1">
                <a:solidFill>
                  <a:srgbClr val="FFFFFF"/>
                </a:solidFill>
                <a:latin typeface="Times New Roman"/>
              </a:rPr>
              <a:t>Original</a:t>
            </a:r>
            <a:endParaRPr lang="en-GB" sz="1800" b="0" strike="noStrike" spc="-1">
              <a:latin typeface="Arial"/>
            </a:endParaRPr>
          </a:p>
        </p:txBody>
      </p:sp>
      <p:sp>
        <p:nvSpPr>
          <p:cNvPr id="130" name="TextShape 6"/>
          <p:cNvSpPr txBox="1"/>
          <p:nvPr/>
        </p:nvSpPr>
        <p:spPr>
          <a:xfrm>
            <a:off x="8488080" y="3096360"/>
            <a:ext cx="573840" cy="4075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1800" b="0" strike="noStrike" spc="-1">
                <a:solidFill>
                  <a:srgbClr val="FFFFFF"/>
                </a:solidFill>
                <a:latin typeface="Times New Roman"/>
              </a:rPr>
              <a:t>AIC</a:t>
            </a:r>
            <a:endParaRPr lang="en-GB" sz="1800" b="0" strike="noStrike" spc="-1">
              <a:latin typeface="Arial"/>
            </a:endParaRPr>
          </a:p>
        </p:txBody>
      </p:sp>
      <p:sp>
        <p:nvSpPr>
          <p:cNvPr id="131" name="CustomShape 7"/>
          <p:cNvSpPr/>
          <p:nvPr/>
        </p:nvSpPr>
        <p:spPr>
          <a:xfrm>
            <a:off x="9180000" y="6660000"/>
            <a:ext cx="720000" cy="7200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2" name="CustomShape 8"/>
          <p:cNvSpPr/>
          <p:nvPr/>
        </p:nvSpPr>
        <p:spPr>
          <a:xfrm>
            <a:off x="8100000" y="6660000"/>
            <a:ext cx="720000" cy="7200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3" name="Picture 132"/>
          <p:cNvPicPr/>
          <p:nvPr/>
        </p:nvPicPr>
        <p:blipFill>
          <a:blip r:embed="rId5"/>
          <a:stretch/>
        </p:blipFill>
        <p:spPr>
          <a:xfrm>
            <a:off x="216000" y="174960"/>
            <a:ext cx="761040" cy="761040"/>
          </a:xfrm>
          <a:prstGeom prst="rect">
            <a:avLst/>
          </a:prstGeom>
          <a:ln w="36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133"/>
          <p:cNvPicPr/>
          <p:nvPr/>
        </p:nvPicPr>
        <p:blipFill>
          <a:blip r:embed="rId2"/>
          <a:stretch/>
        </p:blipFill>
        <p:spPr>
          <a:xfrm>
            <a:off x="4428000" y="955800"/>
            <a:ext cx="5616000" cy="5740200"/>
          </a:xfrm>
          <a:prstGeom prst="rect">
            <a:avLst/>
          </a:prstGeom>
          <a:ln w="36000">
            <a:noFill/>
          </a:ln>
        </p:spPr>
      </p:pic>
      <p:sp>
        <p:nvSpPr>
          <p:cNvPr id="135" name="TextShape 1"/>
          <p:cNvSpPr txBox="1"/>
          <p:nvPr/>
        </p:nvSpPr>
        <p:spPr>
          <a:xfrm>
            <a:off x="432000" y="6264000"/>
            <a:ext cx="9324000" cy="403200"/>
          </a:xfrm>
          <a:prstGeom prst="rect">
            <a:avLst/>
          </a:prstGeom>
          <a:noFill/>
          <a:ln w="36000">
            <a:noFill/>
          </a:ln>
        </p:spPr>
        <p:txBody>
          <a:bodyPr lIns="90000" tIns="46800" rIns="90000" bIns="46800">
            <a:noAutofit/>
          </a:bodyPr>
          <a:lstStyle/>
          <a:p>
            <a:r>
              <a:rPr lang="en-US" sz="2200" b="0" strike="noStrike" spc="-1">
                <a:solidFill>
                  <a:srgbClr val="FFFFFF"/>
                </a:solidFill>
                <a:latin typeface="Times New Roman"/>
              </a:rPr>
              <a:t>Empirical rules to eliminate failed models.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136" name="TextShape 2"/>
          <p:cNvSpPr txBox="1"/>
          <p:nvPr/>
        </p:nvSpPr>
        <p:spPr>
          <a:xfrm>
            <a:off x="2898000" y="360000"/>
            <a:ext cx="4284720" cy="393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2800" b="0" strike="noStrike" spc="-1">
                <a:solidFill>
                  <a:srgbClr val="FFFFFF"/>
                </a:solidFill>
                <a:latin typeface="Times New Roman"/>
              </a:rPr>
              <a:t>Model-free model elimination</a:t>
            </a:r>
            <a:endParaRPr lang="en-GB" sz="2800" b="0" strike="noStrike" spc="-1">
              <a:latin typeface="Arial"/>
            </a:endParaRPr>
          </a:p>
        </p:txBody>
      </p:sp>
      <p:sp>
        <p:nvSpPr>
          <p:cNvPr id="137" name="TextShape 3"/>
          <p:cNvSpPr txBox="1"/>
          <p:nvPr/>
        </p:nvSpPr>
        <p:spPr>
          <a:xfrm>
            <a:off x="432360" y="1721160"/>
            <a:ext cx="3521160" cy="86148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solidFill>
                  <a:srgbClr val="FFFFFF"/>
                </a:solidFill>
                <a:latin typeface="Times New Roman"/>
              </a:rPr>
              <a:t>Optimisation sometimes fails,</a:t>
            </a:r>
            <a:endParaRPr lang="en-GB" sz="2200" b="0" strike="noStrike" spc="-1">
              <a:latin typeface="Arial"/>
            </a:endParaRPr>
          </a:p>
          <a:p>
            <a:r>
              <a:rPr lang="en-GB" sz="2200" b="0" strike="noStrike" spc="-1">
                <a:solidFill>
                  <a:srgbClr val="FFFFFF"/>
                </a:solidFill>
                <a:latin typeface="Times New Roman"/>
              </a:rPr>
              <a:t>but no one noticed.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138" name="TextShape 4"/>
          <p:cNvSpPr txBox="1"/>
          <p:nvPr/>
        </p:nvSpPr>
        <p:spPr>
          <a:xfrm>
            <a:off x="383400" y="4623120"/>
            <a:ext cx="8820000" cy="1250640"/>
          </a:xfrm>
          <a:prstGeom prst="rect">
            <a:avLst/>
          </a:prstGeom>
          <a:noFill/>
          <a:ln w="36000">
            <a:noFill/>
          </a:ln>
        </p:spPr>
        <p:txBody>
          <a:bodyPr lIns="90000" tIns="46800" rIns="90000" bIns="46800">
            <a:noAutofit/>
          </a:bodyPr>
          <a:lstStyle/>
          <a:p>
            <a:r>
              <a:rPr lang="en-US" sz="2200" b="0" strike="noStrike" spc="-1">
                <a:solidFill>
                  <a:srgbClr val="FFFFFF"/>
                </a:solidFill>
                <a:latin typeface="Times New Roman"/>
              </a:rPr>
              <a:t>Mathematical </a:t>
            </a:r>
            <a:r>
              <a:rPr lang="en-GB" sz="2200" b="0" strike="noStrike" spc="-1">
                <a:solidFill>
                  <a:srgbClr val="FFFFFF"/>
                </a:solidFill>
                <a:latin typeface="Times New Roman"/>
              </a:rPr>
              <a:t>modelling </a:t>
            </a:r>
            <a:r>
              <a:rPr lang="en-US" sz="2200" b="0" strike="noStrike" spc="-1">
                <a:solidFill>
                  <a:srgbClr val="FFFFFF"/>
                </a:solidFill>
                <a:latin typeface="Times New Roman"/>
              </a:rPr>
              <a:t>– step</a:t>
            </a:r>
            <a:endParaRPr lang="en-GB" sz="2200" b="0" strike="noStrike" spc="-1">
              <a:latin typeface="Arial"/>
            </a:endParaRPr>
          </a:p>
          <a:p>
            <a:r>
              <a:rPr lang="en-US" sz="2200" b="0" strike="noStrike" spc="-1">
                <a:solidFill>
                  <a:srgbClr val="FFFFFF"/>
                </a:solidFill>
                <a:latin typeface="Times New Roman"/>
              </a:rPr>
              <a:t>called model validation whereby</a:t>
            </a:r>
            <a:endParaRPr lang="en-GB" sz="2200" b="0" strike="noStrike" spc="-1">
              <a:latin typeface="Arial"/>
            </a:endParaRPr>
          </a:p>
          <a:p>
            <a:r>
              <a:rPr lang="en-US" sz="2200" b="0" strike="noStrike" spc="-1">
                <a:solidFill>
                  <a:srgbClr val="FFFFFF"/>
                </a:solidFill>
                <a:latin typeface="Times New Roman"/>
              </a:rPr>
              <a:t>models can be accepted or rejected.</a:t>
            </a:r>
            <a:endParaRPr lang="en-GB" sz="2200" b="0" strike="noStrike" spc="-1">
              <a:latin typeface="Arial"/>
            </a:endParaRPr>
          </a:p>
        </p:txBody>
      </p:sp>
      <p:pic>
        <p:nvPicPr>
          <p:cNvPr id="139" name="Picture 138"/>
          <p:cNvPicPr/>
          <p:nvPr/>
        </p:nvPicPr>
        <p:blipFill>
          <a:blip r:embed="rId3"/>
          <a:stretch/>
        </p:blipFill>
        <p:spPr>
          <a:xfrm>
            <a:off x="216000" y="174960"/>
            <a:ext cx="761040" cy="761040"/>
          </a:xfrm>
          <a:prstGeom prst="rect">
            <a:avLst/>
          </a:prstGeom>
          <a:ln w="36000">
            <a:noFill/>
          </a:ln>
        </p:spPr>
      </p:pic>
      <p:sp>
        <p:nvSpPr>
          <p:cNvPr id="140" name="TextShape 5"/>
          <p:cNvSpPr txBox="1"/>
          <p:nvPr/>
        </p:nvSpPr>
        <p:spPr>
          <a:xfrm>
            <a:off x="432720" y="3161520"/>
            <a:ext cx="3431520" cy="86148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solidFill>
                  <a:srgbClr val="FFFFFF"/>
                </a:solidFill>
                <a:latin typeface="Times New Roman"/>
              </a:rPr>
              <a:t>Incorrect model for this data,</a:t>
            </a:r>
            <a:endParaRPr lang="en-GB" sz="2200" b="0" strike="noStrike" spc="-1">
              <a:latin typeface="Arial"/>
            </a:endParaRPr>
          </a:p>
          <a:p>
            <a:r>
              <a:rPr lang="en-GB" sz="2200" b="0" strike="noStrike" spc="-1">
                <a:solidFill>
                  <a:srgbClr val="FFFFFF"/>
                </a:solidFill>
                <a:latin typeface="Times New Roman"/>
              </a:rPr>
              <a:t>but it is selected as the best.</a:t>
            </a:r>
            <a:endParaRPr lang="en-GB" sz="2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140"/>
          <p:cNvPicPr/>
          <p:nvPr/>
        </p:nvPicPr>
        <p:blipFill>
          <a:blip r:embed="rId2"/>
          <a:stretch/>
        </p:blipFill>
        <p:spPr>
          <a:xfrm>
            <a:off x="648000" y="1296000"/>
            <a:ext cx="8530560" cy="5900760"/>
          </a:xfrm>
          <a:prstGeom prst="rect">
            <a:avLst/>
          </a:prstGeom>
          <a:ln w="36000">
            <a:noFill/>
          </a:ln>
        </p:spPr>
      </p:pic>
      <p:sp>
        <p:nvSpPr>
          <p:cNvPr id="142" name="TextShape 1"/>
          <p:cNvSpPr txBox="1"/>
          <p:nvPr/>
        </p:nvSpPr>
        <p:spPr>
          <a:xfrm>
            <a:off x="2211120" y="360000"/>
            <a:ext cx="5659200" cy="393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2800" b="0" strike="noStrike" spc="-1">
                <a:latin typeface="Times New Roman"/>
              </a:rPr>
              <a:t>Failure also in Monte Carlo simulations</a:t>
            </a:r>
            <a:endParaRPr lang="en-GB" sz="2800" b="0" strike="noStrike" spc="-1">
              <a:latin typeface="Arial"/>
            </a:endParaRPr>
          </a:p>
        </p:txBody>
      </p:sp>
      <p:pic>
        <p:nvPicPr>
          <p:cNvPr id="143" name="Picture 142"/>
          <p:cNvPicPr/>
          <p:nvPr/>
        </p:nvPicPr>
        <p:blipFill>
          <a:blip r:embed="rId3"/>
          <a:stretch/>
        </p:blipFill>
        <p:spPr>
          <a:xfrm>
            <a:off x="216000" y="174960"/>
            <a:ext cx="761040" cy="761040"/>
          </a:xfrm>
          <a:prstGeom prst="rect">
            <a:avLst/>
          </a:prstGeom>
          <a:ln w="36000">
            <a:noFill/>
          </a:ln>
        </p:spPr>
      </p:pic>
      <p:sp>
        <p:nvSpPr>
          <p:cNvPr id="144" name="Freeform 2"/>
          <p:cNvSpPr/>
          <p:nvPr/>
        </p:nvSpPr>
        <p:spPr>
          <a:xfrm>
            <a:off x="1656000" y="4248000"/>
            <a:ext cx="7416360" cy="360"/>
          </a:xfrm>
          <a:custGeom>
            <a:avLst/>
            <a:gdLst/>
            <a:ahLst/>
            <a:cxnLst/>
            <a:rect l="0" t="0" r="r" b="b"/>
            <a:pathLst>
              <a:path w="20601" h="1">
                <a:moveTo>
                  <a:pt x="20600" y="0"/>
                </a:moveTo>
                <a:lnTo>
                  <a:pt x="0" y="0"/>
                </a:lnTo>
              </a:path>
            </a:pathLst>
          </a:custGeom>
          <a:ln w="36000">
            <a:solidFill>
              <a:srgbClr val="0000FF"/>
            </a:solidFill>
            <a:round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Shape 1"/>
          <p:cNvSpPr txBox="1"/>
          <p:nvPr/>
        </p:nvSpPr>
        <p:spPr>
          <a:xfrm>
            <a:off x="419400" y="4007880"/>
            <a:ext cx="9588600" cy="2416320"/>
          </a:xfrm>
          <a:prstGeom prst="rect">
            <a:avLst/>
          </a:prstGeom>
          <a:noFill/>
          <a:ln w="36000">
            <a:noFill/>
          </a:ln>
        </p:spPr>
        <p:txBody>
          <a:bodyPr lIns="90000" tIns="46800" rIns="90000" bIns="46800">
            <a:noAutofit/>
          </a:bodyPr>
          <a:lstStyle/>
          <a:p>
            <a:r>
              <a:rPr lang="en-US" sz="2200" b="0" strike="noStrike" spc="-1" dirty="0">
                <a:latin typeface="Times New Roman"/>
              </a:rPr>
              <a:t>Four major problems with </a:t>
            </a:r>
            <a:r>
              <a:rPr lang="en-US" sz="2200" b="0" strike="noStrike" spc="-1" dirty="0" err="1">
                <a:latin typeface="Times New Roman"/>
              </a:rPr>
              <a:t>Modelfree4</a:t>
            </a:r>
            <a:r>
              <a:rPr lang="en-US" sz="2200" b="0" strike="noStrike" spc="-1" dirty="0">
                <a:latin typeface="Times New Roman"/>
              </a:rPr>
              <a:t>:</a:t>
            </a:r>
            <a:endParaRPr lang="en-GB" sz="2200" b="0" strike="noStrike" spc="-1" dirty="0">
              <a:latin typeface="Arial"/>
            </a:endParaRPr>
          </a:p>
          <a:p>
            <a:pPr marL="432000" lvl="1" indent="-216000">
              <a:buClr>
                <a:srgbClr val="000080"/>
              </a:buClr>
              <a:buFont typeface="Symbol" charset="2"/>
              <a:buChar char=""/>
            </a:pPr>
            <a:r>
              <a:rPr lang="en-US" sz="2200" b="0" strike="noStrike" spc="-1" dirty="0">
                <a:latin typeface="Times New Roman"/>
              </a:rPr>
              <a:t>Bug in </a:t>
            </a:r>
            <a:r>
              <a:rPr lang="en-GB" sz="2200" b="0" strike="noStrike" spc="-1" dirty="0">
                <a:latin typeface="Times New Roman"/>
              </a:rPr>
              <a:t>minimisation</a:t>
            </a:r>
            <a:r>
              <a:rPr lang="en-US" sz="2200" b="0" strike="noStrike" spc="-1" dirty="0">
                <a:latin typeface="Times New Roman"/>
              </a:rPr>
              <a:t> code – incorrect results for ~</a:t>
            </a:r>
            <a:r>
              <a:rPr lang="en-US" sz="2200" b="0" strike="noStrike" spc="-1" dirty="0">
                <a:latin typeface="Times New Roman"/>
                <a:ea typeface="Times New Roman"/>
              </a:rPr>
              <a:t>¼</a:t>
            </a:r>
            <a:r>
              <a:rPr lang="en-US" sz="2200" b="0" strike="noStrike" spc="-1" dirty="0">
                <a:latin typeface="Times New Roman"/>
              </a:rPr>
              <a:t> of all data (</a:t>
            </a:r>
            <a:r>
              <a:rPr lang="en-US" sz="2200" b="0" i="1" strike="noStrike" spc="-1" dirty="0">
                <a:latin typeface="Times New Roman"/>
              </a:rPr>
              <a:t>fixed</a:t>
            </a:r>
            <a:r>
              <a:rPr lang="en-US" sz="2200" b="0" strike="noStrike" spc="-1" dirty="0">
                <a:latin typeface="Times New Roman"/>
              </a:rPr>
              <a:t>),</a:t>
            </a:r>
            <a:endParaRPr lang="en-GB" sz="2200" b="0" strike="noStrike" spc="-1" dirty="0">
              <a:latin typeface="Arial"/>
            </a:endParaRPr>
          </a:p>
          <a:p>
            <a:pPr marL="432000" lvl="1" indent="-216000">
              <a:buClr>
                <a:srgbClr val="000080"/>
              </a:buClr>
              <a:buFont typeface="Symbol" charset="2"/>
              <a:buChar char=""/>
            </a:pPr>
            <a:r>
              <a:rPr lang="en-US" sz="2200" b="0" strike="noStrike" spc="-1" dirty="0">
                <a:latin typeface="Times New Roman"/>
              </a:rPr>
              <a:t>Constraint algorithm – stuck at the limits,</a:t>
            </a:r>
            <a:endParaRPr lang="en-GB" sz="2200" b="0" strike="noStrike" spc="-1" dirty="0">
              <a:latin typeface="Arial"/>
            </a:endParaRPr>
          </a:p>
          <a:p>
            <a:pPr marL="432000" lvl="1" indent="-216000">
              <a:buClr>
                <a:srgbClr val="000080"/>
              </a:buClr>
              <a:buFont typeface="Symbol" charset="2"/>
              <a:buChar char=""/>
            </a:pPr>
            <a:r>
              <a:rPr lang="en-GB" sz="2200" b="0" strike="noStrike" spc="-1" dirty="0">
                <a:latin typeface="Times New Roman"/>
              </a:rPr>
              <a:t>Minimisation</a:t>
            </a:r>
            <a:r>
              <a:rPr lang="en-US" sz="2200" b="0" strike="noStrike" spc="-1" dirty="0">
                <a:latin typeface="Times New Roman"/>
              </a:rPr>
              <a:t> finished too early – inaccurate results for 2 timescale motions,</a:t>
            </a:r>
            <a:endParaRPr lang="en-GB" sz="2200" b="0" strike="noStrike" spc="-1" dirty="0">
              <a:latin typeface="Arial"/>
            </a:endParaRPr>
          </a:p>
          <a:p>
            <a:pPr marL="432000" lvl="1" indent="-216000">
              <a:buClr>
                <a:srgbClr val="000080"/>
              </a:buClr>
              <a:buFont typeface="Symbol" charset="2"/>
              <a:buChar char=""/>
            </a:pPr>
            <a:r>
              <a:rPr lang="en-US" sz="2200" b="0" strike="noStrike" spc="-1" dirty="0">
                <a:latin typeface="Times New Roman"/>
              </a:rPr>
              <a:t>Singular matrix failure of the </a:t>
            </a:r>
            <a:r>
              <a:rPr lang="en-US" sz="2200" b="0" strike="noStrike" spc="-1" dirty="0" err="1">
                <a:latin typeface="Times New Roman"/>
              </a:rPr>
              <a:t>Levenberg</a:t>
            </a:r>
            <a:r>
              <a:rPr lang="en-US" sz="2200" b="0" strike="noStrike" spc="-1" dirty="0">
                <a:latin typeface="Times New Roman"/>
              </a:rPr>
              <a:t>-Marquardt algorithm – no </a:t>
            </a:r>
            <a:r>
              <a:rPr lang="en-GB" sz="2200" b="0" strike="noStrike" spc="-1" dirty="0">
                <a:latin typeface="Times New Roman"/>
              </a:rPr>
              <a:t>minimisation.</a:t>
            </a:r>
            <a:endParaRPr lang="en-GB" sz="2200" b="0" strike="noStrike" spc="-1" dirty="0">
              <a:latin typeface="Arial"/>
            </a:endParaRPr>
          </a:p>
        </p:txBody>
      </p:sp>
      <p:sp>
        <p:nvSpPr>
          <p:cNvPr id="146" name="TextShape 2"/>
          <p:cNvSpPr txBox="1"/>
          <p:nvPr/>
        </p:nvSpPr>
        <p:spPr>
          <a:xfrm>
            <a:off x="3257640" y="360000"/>
            <a:ext cx="3565440" cy="393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2800" b="0" strike="noStrike" spc="-1">
                <a:latin typeface="Times New Roman"/>
              </a:rPr>
              <a:t>Model-free minimisation</a:t>
            </a:r>
            <a:endParaRPr lang="en-GB" sz="2800" b="0" strike="noStrike" spc="-1">
              <a:latin typeface="Arial"/>
            </a:endParaRPr>
          </a:p>
        </p:txBody>
      </p:sp>
      <p:sp>
        <p:nvSpPr>
          <p:cNvPr id="147" name="TextShape 3"/>
          <p:cNvSpPr txBox="1"/>
          <p:nvPr/>
        </p:nvSpPr>
        <p:spPr>
          <a:xfrm>
            <a:off x="432000" y="1640880"/>
            <a:ext cx="4625280" cy="12805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Minimisation: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1" strike="noStrike" spc="-1">
                <a:latin typeface="Times New Roman"/>
              </a:rPr>
              <a:t>Modelfree4</a:t>
            </a:r>
            <a:r>
              <a:rPr lang="en-GB" sz="2200" b="0" strike="noStrike" spc="-1">
                <a:latin typeface="Times New Roman"/>
              </a:rPr>
              <a:t>, Dasha, Tensor2,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Levenberg-Marquardt optimisation.</a:t>
            </a:r>
            <a:endParaRPr lang="en-GB" sz="2200" b="0" strike="noStrike" spc="-1">
              <a:latin typeface="Arial"/>
            </a:endParaRPr>
          </a:p>
        </p:txBody>
      </p:sp>
      <p:pic>
        <p:nvPicPr>
          <p:cNvPr id="148" name="Picture 147"/>
          <p:cNvPicPr/>
          <p:nvPr/>
        </p:nvPicPr>
        <p:blipFill>
          <a:blip r:embed="rId2"/>
          <a:stretch/>
        </p:blipFill>
        <p:spPr>
          <a:xfrm>
            <a:off x="6912000" y="1080000"/>
            <a:ext cx="1828440" cy="2477520"/>
          </a:xfrm>
          <a:prstGeom prst="rect">
            <a:avLst/>
          </a:prstGeom>
          <a:ln w="36000">
            <a:noFill/>
          </a:ln>
        </p:spPr>
      </p:pic>
      <p:pic>
        <p:nvPicPr>
          <p:cNvPr id="149" name="Picture 148"/>
          <p:cNvPicPr/>
          <p:nvPr/>
        </p:nvPicPr>
        <p:blipFill>
          <a:blip r:embed="rId3"/>
          <a:stretch/>
        </p:blipFill>
        <p:spPr>
          <a:xfrm>
            <a:off x="216000" y="174960"/>
            <a:ext cx="761040" cy="761040"/>
          </a:xfrm>
          <a:prstGeom prst="rect">
            <a:avLst/>
          </a:prstGeom>
          <a:ln w="36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Shape 1"/>
          <p:cNvSpPr txBox="1"/>
          <p:nvPr/>
        </p:nvSpPr>
        <p:spPr>
          <a:xfrm>
            <a:off x="1282320" y="360000"/>
            <a:ext cx="7526160" cy="393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2800" b="0" strike="noStrike" spc="-1">
                <a:solidFill>
                  <a:srgbClr val="FFFFFF"/>
                </a:solidFill>
                <a:latin typeface="Times New Roman"/>
              </a:rPr>
              <a:t>Model-free minimisation - finding the true minimum</a:t>
            </a:r>
            <a:endParaRPr lang="en-GB" sz="2800" b="0" strike="noStrike" spc="-1">
              <a:latin typeface="Arial"/>
            </a:endParaRPr>
          </a:p>
        </p:txBody>
      </p:sp>
      <p:pic>
        <p:nvPicPr>
          <p:cNvPr id="151" name="Picture 150"/>
          <p:cNvPicPr/>
          <p:nvPr/>
        </p:nvPicPr>
        <p:blipFill>
          <a:blip r:embed="rId2"/>
          <a:stretch/>
        </p:blipFill>
        <p:spPr>
          <a:xfrm>
            <a:off x="72000" y="1738800"/>
            <a:ext cx="5029560" cy="4781160"/>
          </a:xfrm>
          <a:prstGeom prst="rect">
            <a:avLst/>
          </a:prstGeom>
          <a:ln w="36000">
            <a:noFill/>
          </a:ln>
        </p:spPr>
      </p:pic>
      <p:pic>
        <p:nvPicPr>
          <p:cNvPr id="152" name="Picture 151"/>
          <p:cNvPicPr/>
          <p:nvPr/>
        </p:nvPicPr>
        <p:blipFill>
          <a:blip r:embed="rId3"/>
          <a:stretch/>
        </p:blipFill>
        <p:spPr>
          <a:xfrm>
            <a:off x="5138280" y="1803960"/>
            <a:ext cx="4902480" cy="4679640"/>
          </a:xfrm>
          <a:prstGeom prst="rect">
            <a:avLst/>
          </a:prstGeom>
          <a:ln w="36000">
            <a:noFill/>
          </a:ln>
        </p:spPr>
      </p:pic>
      <p:sp>
        <p:nvSpPr>
          <p:cNvPr id="153" name="TextShape 2"/>
          <p:cNvSpPr txBox="1"/>
          <p:nvPr/>
        </p:nvSpPr>
        <p:spPr>
          <a:xfrm>
            <a:off x="1476000" y="1116000"/>
            <a:ext cx="1976040" cy="4759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solidFill>
                  <a:srgbClr val="FFFFFF"/>
                </a:solidFill>
                <a:latin typeface="Times New Roman"/>
              </a:rPr>
              <a:t>Modelfree4 bug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154" name="TextShape 3"/>
          <p:cNvSpPr txBox="1"/>
          <p:nvPr/>
        </p:nvSpPr>
        <p:spPr>
          <a:xfrm>
            <a:off x="6732360" y="1116360"/>
            <a:ext cx="1756440" cy="4759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solidFill>
                  <a:srgbClr val="FFFFFF"/>
                </a:solidFill>
                <a:latin typeface="Times New Roman"/>
              </a:rPr>
              <a:t>Low accuracy</a:t>
            </a:r>
            <a:endParaRPr lang="en-GB" sz="2200" b="0" strike="noStrike" spc="-1">
              <a:latin typeface="Arial"/>
            </a:endParaRPr>
          </a:p>
        </p:txBody>
      </p:sp>
      <p:pic>
        <p:nvPicPr>
          <p:cNvPr id="155" name="Picture 154"/>
          <p:cNvPicPr/>
          <p:nvPr/>
        </p:nvPicPr>
        <p:blipFill>
          <a:blip r:embed="rId4"/>
          <a:stretch/>
        </p:blipFill>
        <p:spPr>
          <a:xfrm>
            <a:off x="216000" y="174960"/>
            <a:ext cx="761040" cy="761040"/>
          </a:xfrm>
          <a:prstGeom prst="rect">
            <a:avLst/>
          </a:prstGeom>
          <a:ln w="36000">
            <a:noFill/>
          </a:ln>
        </p:spPr>
      </p:pic>
      <p:sp>
        <p:nvSpPr>
          <p:cNvPr id="156" name="TextShape 4"/>
          <p:cNvSpPr txBox="1"/>
          <p:nvPr/>
        </p:nvSpPr>
        <p:spPr>
          <a:xfrm>
            <a:off x="360360" y="6876000"/>
            <a:ext cx="4388400" cy="4759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solidFill>
                  <a:srgbClr val="FFFFFF"/>
                </a:solidFill>
                <a:latin typeface="Times New Roman"/>
              </a:rPr>
              <a:t>Should reach the 0 chi-squared value.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157" name="TextShape 5"/>
          <p:cNvSpPr txBox="1"/>
          <p:nvPr/>
        </p:nvSpPr>
        <p:spPr>
          <a:xfrm>
            <a:off x="5760360" y="6876000"/>
            <a:ext cx="3786480" cy="4759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solidFill>
                  <a:srgbClr val="FFFFFF"/>
                </a:solidFill>
                <a:latin typeface="Times New Roman"/>
              </a:rPr>
              <a:t>~Rosenbrock’s banana function.</a:t>
            </a:r>
            <a:endParaRPr lang="en-GB" sz="2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Shape 1"/>
          <p:cNvSpPr txBox="1"/>
          <p:nvPr/>
        </p:nvSpPr>
        <p:spPr>
          <a:xfrm>
            <a:off x="1099800" y="360000"/>
            <a:ext cx="7887600" cy="393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2800" b="0" strike="noStrike" spc="-1">
                <a:solidFill>
                  <a:srgbClr val="FFFFFF"/>
                </a:solidFill>
                <a:latin typeface="Times New Roman"/>
              </a:rPr>
              <a:t>Model-free minimisation – zero difference surfaces test</a:t>
            </a:r>
            <a:endParaRPr lang="en-GB" sz="2800" b="0" strike="noStrike" spc="-1">
              <a:latin typeface="Arial"/>
            </a:endParaRPr>
          </a:p>
        </p:txBody>
      </p:sp>
      <p:sp>
        <p:nvSpPr>
          <p:cNvPr id="159" name="TextShape 2"/>
          <p:cNvSpPr txBox="1"/>
          <p:nvPr/>
        </p:nvSpPr>
        <p:spPr>
          <a:xfrm>
            <a:off x="419400" y="6431400"/>
            <a:ext cx="9324000" cy="479520"/>
          </a:xfrm>
          <a:prstGeom prst="rect">
            <a:avLst/>
          </a:prstGeom>
          <a:noFill/>
          <a:ln w="36000">
            <a:noFill/>
          </a:ln>
        </p:spPr>
        <p:txBody>
          <a:bodyPr lIns="90000" tIns="46800" rIns="90000" bIns="46800">
            <a:noAutofit/>
          </a:bodyPr>
          <a:lstStyle/>
          <a:p>
            <a:r>
              <a:rPr lang="en-US" sz="2200" b="0" strike="noStrike" spc="-1">
                <a:solidFill>
                  <a:srgbClr val="FFFFFF"/>
                </a:solidFill>
                <a:latin typeface="Times New Roman"/>
              </a:rPr>
              <a:t>relax – Newton </a:t>
            </a:r>
            <a:r>
              <a:rPr lang="en-GB" sz="2200" b="0" strike="noStrike" spc="-1">
                <a:solidFill>
                  <a:srgbClr val="FFFFFF"/>
                </a:solidFill>
                <a:latin typeface="Times New Roman"/>
              </a:rPr>
              <a:t>optimisation,</a:t>
            </a:r>
            <a:r>
              <a:rPr lang="en-US" sz="2200" b="0" strike="noStrike" spc="-1">
                <a:solidFill>
                  <a:srgbClr val="FFFFFF"/>
                </a:solidFill>
                <a:latin typeface="Times New Roman"/>
              </a:rPr>
              <a:t> constrained with Method of Multipliers.</a:t>
            </a:r>
            <a:endParaRPr lang="en-GB" sz="2200" b="0" strike="noStrike" spc="-1">
              <a:latin typeface="Arial"/>
            </a:endParaRPr>
          </a:p>
        </p:txBody>
      </p:sp>
      <p:pic>
        <p:nvPicPr>
          <p:cNvPr id="160" name="Picture 159"/>
          <p:cNvPicPr/>
          <p:nvPr/>
        </p:nvPicPr>
        <p:blipFill>
          <a:blip r:embed="rId2"/>
          <a:stretch/>
        </p:blipFill>
        <p:spPr>
          <a:xfrm>
            <a:off x="15840" y="1689480"/>
            <a:ext cx="5024160" cy="4165560"/>
          </a:xfrm>
          <a:prstGeom prst="rect">
            <a:avLst/>
          </a:prstGeom>
          <a:ln w="36000">
            <a:noFill/>
          </a:ln>
        </p:spPr>
      </p:pic>
      <p:pic>
        <p:nvPicPr>
          <p:cNvPr id="161" name="Picture 160"/>
          <p:cNvPicPr/>
          <p:nvPr/>
        </p:nvPicPr>
        <p:blipFill>
          <a:blip r:embed="rId3"/>
          <a:stretch/>
        </p:blipFill>
        <p:spPr>
          <a:xfrm>
            <a:off x="5040000" y="1689480"/>
            <a:ext cx="5040000" cy="4178520"/>
          </a:xfrm>
          <a:prstGeom prst="rect">
            <a:avLst/>
          </a:prstGeom>
          <a:ln w="36000">
            <a:noFill/>
          </a:ln>
        </p:spPr>
      </p:pic>
      <p:sp>
        <p:nvSpPr>
          <p:cNvPr id="162" name="TextShape 3"/>
          <p:cNvSpPr txBox="1"/>
          <p:nvPr/>
        </p:nvSpPr>
        <p:spPr>
          <a:xfrm>
            <a:off x="7164720" y="1080720"/>
            <a:ext cx="741600" cy="4759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solidFill>
                  <a:srgbClr val="FFFFFF"/>
                </a:solidFill>
                <a:latin typeface="Times New Roman"/>
              </a:rPr>
              <a:t>relax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163" name="TextShape 4"/>
          <p:cNvSpPr txBox="1"/>
          <p:nvPr/>
        </p:nvSpPr>
        <p:spPr>
          <a:xfrm>
            <a:off x="1872720" y="1080720"/>
            <a:ext cx="1485360" cy="4759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solidFill>
                  <a:srgbClr val="FFFFFF"/>
                </a:solidFill>
                <a:latin typeface="Times New Roman"/>
              </a:rPr>
              <a:t>Modelfree4</a:t>
            </a:r>
            <a:endParaRPr lang="en-GB" sz="2200" b="0" strike="noStrike" spc="-1">
              <a:latin typeface="Arial"/>
            </a:endParaRPr>
          </a:p>
        </p:txBody>
      </p:sp>
      <p:pic>
        <p:nvPicPr>
          <p:cNvPr id="164" name="Picture 163"/>
          <p:cNvPicPr/>
          <p:nvPr/>
        </p:nvPicPr>
        <p:blipFill>
          <a:blip r:embed="rId4"/>
          <a:stretch/>
        </p:blipFill>
        <p:spPr>
          <a:xfrm>
            <a:off x="216000" y="174960"/>
            <a:ext cx="761040" cy="761040"/>
          </a:xfrm>
          <a:prstGeom prst="rect">
            <a:avLst/>
          </a:prstGeom>
          <a:ln w="36000">
            <a:noFill/>
          </a:ln>
        </p:spPr>
      </p:pic>
      <p:sp>
        <p:nvSpPr>
          <p:cNvPr id="165" name="CustomShape 5"/>
          <p:cNvSpPr/>
          <p:nvPr/>
        </p:nvSpPr>
        <p:spPr>
          <a:xfrm>
            <a:off x="8856000" y="6552000"/>
            <a:ext cx="936000" cy="7200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icture 165"/>
          <p:cNvPicPr/>
          <p:nvPr/>
        </p:nvPicPr>
        <p:blipFill>
          <a:blip r:embed="rId2"/>
          <a:stretch/>
        </p:blipFill>
        <p:spPr>
          <a:xfrm>
            <a:off x="39960" y="788400"/>
            <a:ext cx="6224040" cy="3207600"/>
          </a:xfrm>
          <a:prstGeom prst="rect">
            <a:avLst/>
          </a:prstGeom>
          <a:ln w="36000">
            <a:noFill/>
          </a:ln>
        </p:spPr>
      </p:pic>
      <p:sp>
        <p:nvSpPr>
          <p:cNvPr id="167" name="TextShape 1"/>
          <p:cNvSpPr txBox="1"/>
          <p:nvPr/>
        </p:nvSpPr>
        <p:spPr>
          <a:xfrm>
            <a:off x="1635840" y="360000"/>
            <a:ext cx="6813000" cy="393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2800" b="0" strike="noStrike" spc="-1">
                <a:solidFill>
                  <a:srgbClr val="FFFFFF"/>
                </a:solidFill>
                <a:latin typeface="Times New Roman"/>
              </a:rPr>
              <a:t>Model-free protocol – chicken and egg problem</a:t>
            </a:r>
            <a:endParaRPr lang="en-GB" sz="2800" b="0" strike="noStrike" spc="-1">
              <a:latin typeface="Arial"/>
            </a:endParaRPr>
          </a:p>
        </p:txBody>
      </p:sp>
      <p:sp>
        <p:nvSpPr>
          <p:cNvPr id="168" name="TextShape 2"/>
          <p:cNvSpPr txBox="1"/>
          <p:nvPr/>
        </p:nvSpPr>
        <p:spPr>
          <a:xfrm>
            <a:off x="432000" y="5456520"/>
            <a:ext cx="9360000" cy="165960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solidFill>
                  <a:srgbClr val="FFFFFF"/>
                </a:solidFill>
                <a:latin typeface="Times New Roman"/>
              </a:rPr>
              <a:t>A convoluted problem: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solidFill>
                  <a:srgbClr val="FFFFFF"/>
                </a:solidFill>
                <a:latin typeface="Times New Roman"/>
              </a:rPr>
              <a:t>Model-free parameters (</a:t>
            </a:r>
            <a:r>
              <a:rPr lang="en-GB" sz="2200" b="0" i="1" strike="noStrike" spc="-1">
                <a:solidFill>
                  <a:srgbClr val="FFFFFF"/>
                </a:solidFill>
                <a:latin typeface="Times New Roman"/>
              </a:rPr>
              <a:t>F</a:t>
            </a:r>
            <a:r>
              <a:rPr lang="en-GB" sz="2200" b="0" strike="noStrike" spc="-1">
                <a:solidFill>
                  <a:srgbClr val="FFFFFF"/>
                </a:solidFill>
                <a:latin typeface="Times New Roman"/>
              </a:rPr>
              <a:t>) are dependent on the diffusion tensor (</a:t>
            </a:r>
            <a:r>
              <a:rPr lang="en-GB" sz="2200" b="0" i="1" strike="noStrike" spc="-1">
                <a:solidFill>
                  <a:srgbClr val="FFFFFF"/>
                </a:solidFill>
                <a:latin typeface="Times New Roman"/>
              </a:rPr>
              <a:t>D</a:t>
            </a:r>
            <a:r>
              <a:rPr lang="en-GB" sz="2200" b="0" strike="noStrike" spc="-1">
                <a:solidFill>
                  <a:srgbClr val="FFFFFF"/>
                </a:solidFill>
                <a:latin typeface="Times New Roman"/>
              </a:rPr>
              <a:t>),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i="1" strike="noStrike" spc="-1">
                <a:solidFill>
                  <a:srgbClr val="FFFFFF"/>
                </a:solidFill>
                <a:latin typeface="Times New Roman"/>
              </a:rPr>
              <a:t>D</a:t>
            </a:r>
            <a:r>
              <a:rPr lang="en-GB" sz="2200" b="0" strike="noStrike" spc="-1">
                <a:solidFill>
                  <a:srgbClr val="FFFFFF"/>
                </a:solidFill>
                <a:latin typeface="Times New Roman"/>
              </a:rPr>
              <a:t> is dependent on </a:t>
            </a:r>
            <a:r>
              <a:rPr lang="en-GB" sz="2200" b="0" i="1" strike="noStrike" spc="-1">
                <a:solidFill>
                  <a:srgbClr val="FFFFFF"/>
                </a:solidFill>
                <a:latin typeface="Times New Roman"/>
              </a:rPr>
              <a:t>F</a:t>
            </a:r>
            <a:r>
              <a:rPr lang="en-GB" sz="2200" b="0" strike="noStrike" spc="-1">
                <a:solidFill>
                  <a:srgbClr val="FFFFFF"/>
                </a:solidFill>
                <a:latin typeface="Times New Roman"/>
              </a:rPr>
              <a:t>,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i="1" strike="noStrike" spc="-1">
                <a:solidFill>
                  <a:srgbClr val="FFFFFF"/>
                </a:solidFill>
                <a:latin typeface="Times New Roman"/>
              </a:rPr>
              <a:t>D</a:t>
            </a:r>
            <a:r>
              <a:rPr lang="en-GB" sz="2200" b="0" strike="noStrike" spc="-1">
                <a:solidFill>
                  <a:srgbClr val="FFFFFF"/>
                </a:solidFill>
                <a:latin typeface="Times New Roman"/>
              </a:rPr>
              <a:t> influences model selection, which in turn influences the optimisation of </a:t>
            </a:r>
            <a:r>
              <a:rPr lang="en-GB" sz="2200" b="0" i="1" strike="noStrike" spc="-1">
                <a:solidFill>
                  <a:srgbClr val="FFFFFF"/>
                </a:solidFill>
                <a:latin typeface="Times New Roman"/>
              </a:rPr>
              <a:t>D</a:t>
            </a:r>
            <a:r>
              <a:rPr lang="en-GB" sz="2200" b="0" strike="noStrike" spc="-1">
                <a:solidFill>
                  <a:srgbClr val="FFFFFF"/>
                </a:solidFill>
                <a:latin typeface="Times New Roman"/>
              </a:rPr>
              <a:t>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169" name="TextShape 3"/>
          <p:cNvSpPr txBox="1"/>
          <p:nvPr/>
        </p:nvSpPr>
        <p:spPr>
          <a:xfrm>
            <a:off x="432000" y="4474440"/>
            <a:ext cx="8424000" cy="70884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solidFill>
                  <a:srgbClr val="FFFFFF"/>
                </a:solidFill>
                <a:latin typeface="Times New Roman"/>
              </a:rPr>
              <a:t>What comes first – diffusion tensor or internal motions?</a:t>
            </a:r>
            <a:endParaRPr lang="en-GB" sz="2200" b="0" strike="noStrike" spc="-1">
              <a:latin typeface="Arial"/>
            </a:endParaRPr>
          </a:p>
        </p:txBody>
      </p:sp>
      <p:grpSp>
        <p:nvGrpSpPr>
          <p:cNvPr id="170" name="Group 4"/>
          <p:cNvGrpSpPr/>
          <p:nvPr/>
        </p:nvGrpSpPr>
        <p:grpSpPr>
          <a:xfrm>
            <a:off x="7106040" y="1846080"/>
            <a:ext cx="2757960" cy="1177920"/>
            <a:chOff x="7106040" y="1846080"/>
            <a:chExt cx="2757960" cy="1177920"/>
          </a:xfrm>
        </p:grpSpPr>
      </p:grpSp>
      <p:sp>
        <p:nvSpPr>
          <p:cNvPr id="171" name="TextShape 5"/>
          <p:cNvSpPr txBox="1"/>
          <p:nvPr/>
        </p:nvSpPr>
        <p:spPr>
          <a:xfrm>
            <a:off x="7102800" y="2969280"/>
            <a:ext cx="2833200" cy="46080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1800" b="0" i="1" strike="noStrike" spc="-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GB" sz="1800" b="0" strike="noStrike" spc="-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{</a:t>
            </a:r>
            <a:r>
              <a:rPr lang="en-GB" sz="1800" b="0" i="1" strike="noStrike" spc="-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1800" b="0" i="1" strike="noStrike" spc="-1" baseline="3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800" b="0" i="1" strike="noStrike" spc="-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b="0" i="1" strike="noStrike" spc="-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1800" b="0" i="1" strike="noStrike" spc="-1" baseline="-3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1800" b="0" i="1" strike="noStrike" spc="-1" baseline="3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800" b="0" i="1" strike="noStrike" spc="-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b="0" i="1" strike="noStrike" spc="-1" dirty="0" err="1">
                <a:solidFill>
                  <a:srgbClr val="FFFFFF"/>
                </a:solidFill>
                <a:latin typeface="Times New Roman" panose="02020603050405020304" pitchFamily="18" charset="0"/>
                <a:ea typeface="StarSymbol"/>
                <a:cs typeface="Times New Roman" panose="02020603050405020304" pitchFamily="18" charset="0"/>
              </a:rPr>
              <a:t>τ</a:t>
            </a:r>
            <a:r>
              <a:rPr lang="en-GB" sz="1800" b="0" i="1" strike="noStrike" spc="-1" baseline="-3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1800" b="0" i="1" strike="noStrike" spc="-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b="0" i="1" strike="noStrike" spc="-1" dirty="0" err="1">
                <a:solidFill>
                  <a:srgbClr val="FFFFFF"/>
                </a:solidFill>
                <a:latin typeface="Times New Roman" panose="02020603050405020304" pitchFamily="18" charset="0"/>
                <a:ea typeface="StarSymbol"/>
                <a:cs typeface="Times New Roman" panose="02020603050405020304" pitchFamily="18" charset="0"/>
              </a:rPr>
              <a:t>τ</a:t>
            </a:r>
            <a:r>
              <a:rPr lang="en-GB" sz="1800" b="0" i="1" strike="noStrike" spc="-1" baseline="-3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GB" sz="1800" b="0" i="1" strike="noStrike" spc="-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b="0" i="1" strike="noStrike" spc="-1" dirty="0" err="1">
                <a:solidFill>
                  <a:srgbClr val="FFFFFF"/>
                </a:solidFill>
                <a:latin typeface="Times New Roman" panose="02020603050405020304" pitchFamily="18" charset="0"/>
                <a:ea typeface="StarSymbol"/>
                <a:cs typeface="Times New Roman" panose="02020603050405020304" pitchFamily="18" charset="0"/>
              </a:rPr>
              <a:t>τ</a:t>
            </a:r>
            <a:r>
              <a:rPr lang="en-GB" sz="1800" b="0" i="1" strike="noStrike" spc="-1" baseline="-3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1800" b="0" i="1" strike="noStrike" spc="-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</a:t>
            </a:r>
            <a:r>
              <a:rPr lang="en-GB" sz="1800" b="0" i="1" strike="noStrike" spc="-1" baseline="-3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  <a:r>
              <a:rPr lang="en-GB" sz="1800" b="0" strike="noStrike" spc="-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}</a:t>
            </a:r>
            <a:endParaRPr lang="en-GB" sz="18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2" name="TextShape 6"/>
          <p:cNvSpPr txBox="1"/>
          <p:nvPr/>
        </p:nvSpPr>
        <p:spPr>
          <a:xfrm>
            <a:off x="3564000" y="3204000"/>
            <a:ext cx="345240" cy="41220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1800" b="0" i="1" strike="noStrike" spc="-1">
                <a:solidFill>
                  <a:srgbClr val="FFFFFF"/>
                </a:solidFill>
                <a:latin typeface="Times New Roman"/>
              </a:rPr>
              <a:t>D</a:t>
            </a:r>
            <a:endParaRPr lang="en-GB" sz="1800" b="0" strike="noStrike" spc="-1">
              <a:latin typeface="Arial"/>
            </a:endParaRPr>
          </a:p>
        </p:txBody>
      </p:sp>
      <p:sp>
        <p:nvSpPr>
          <p:cNvPr id="173" name="CustomShape 7"/>
          <p:cNvSpPr/>
          <p:nvPr/>
        </p:nvSpPr>
        <p:spPr>
          <a:xfrm>
            <a:off x="5652000" y="2340000"/>
            <a:ext cx="1368000" cy="216000"/>
          </a:xfrm>
          <a:custGeom>
            <a:avLst/>
            <a:gdLst/>
            <a:ahLst/>
            <a:cxnLst/>
            <a:rect l="0" t="0" r="r" b="b"/>
            <a:pathLst>
              <a:path w="3802" h="602">
                <a:moveTo>
                  <a:pt x="0" y="300"/>
                </a:moveTo>
                <a:lnTo>
                  <a:pt x="756" y="0"/>
                </a:lnTo>
                <a:lnTo>
                  <a:pt x="756" y="150"/>
                </a:lnTo>
                <a:lnTo>
                  <a:pt x="3044" y="150"/>
                </a:lnTo>
                <a:lnTo>
                  <a:pt x="3044" y="0"/>
                </a:lnTo>
                <a:lnTo>
                  <a:pt x="3801" y="300"/>
                </a:lnTo>
                <a:lnTo>
                  <a:pt x="3044" y="601"/>
                </a:lnTo>
                <a:lnTo>
                  <a:pt x="3044" y="450"/>
                </a:lnTo>
                <a:lnTo>
                  <a:pt x="756" y="450"/>
                </a:lnTo>
                <a:lnTo>
                  <a:pt x="756" y="601"/>
                </a:lnTo>
                <a:lnTo>
                  <a:pt x="0" y="300"/>
                </a:lnTo>
              </a:path>
            </a:pathLst>
          </a:cu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4" name="Picture 173"/>
          <p:cNvPicPr/>
          <p:nvPr/>
        </p:nvPicPr>
        <p:blipFill>
          <a:blip r:embed="rId3"/>
          <a:stretch/>
        </p:blipFill>
        <p:spPr>
          <a:xfrm>
            <a:off x="216000" y="174960"/>
            <a:ext cx="761040" cy="761040"/>
          </a:xfrm>
          <a:prstGeom prst="rect">
            <a:avLst/>
          </a:prstGeom>
          <a:ln w="36000">
            <a:noFill/>
          </a:ln>
        </p:spPr>
      </p:pic>
      <p:pic>
        <p:nvPicPr>
          <p:cNvPr id="175" name="Picture 174"/>
          <p:cNvPicPr/>
          <p:nvPr/>
        </p:nvPicPr>
        <p:blipFill>
          <a:blip r:embed="rId4"/>
          <a:stretch/>
        </p:blipFill>
        <p:spPr>
          <a:xfrm>
            <a:off x="7106400" y="1846080"/>
            <a:ext cx="2757960" cy="1177920"/>
          </a:xfrm>
          <a:prstGeom prst="rect">
            <a:avLst/>
          </a:prstGeom>
          <a:ln w="36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1959840" y="360000"/>
            <a:ext cx="6163920" cy="393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2800" b="0" strike="noStrike" spc="-1">
                <a:solidFill>
                  <a:srgbClr val="FFFFFF"/>
                </a:solidFill>
                <a:latin typeface="Times New Roman"/>
              </a:rPr>
              <a:t>Model-free protocol – model reformulation</a:t>
            </a:r>
            <a:endParaRPr lang="en-GB" sz="2800" b="0" strike="noStrike" spc="-1">
              <a:latin typeface="Arial"/>
            </a:endParaRPr>
          </a:p>
        </p:txBody>
      </p:sp>
      <p:sp>
        <p:nvSpPr>
          <p:cNvPr id="177" name="TextShape 2"/>
          <p:cNvSpPr txBox="1"/>
          <p:nvPr/>
        </p:nvSpPr>
        <p:spPr>
          <a:xfrm>
            <a:off x="432000" y="6592680"/>
            <a:ext cx="5193000" cy="4849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solidFill>
                  <a:srgbClr val="FFFFFF"/>
                </a:solidFill>
                <a:latin typeface="Times New Roman"/>
              </a:rPr>
              <a:t>New model-free protocol – </a:t>
            </a:r>
            <a:r>
              <a:rPr lang="en-GB" sz="2200" b="0" i="1" strike="noStrike" spc="-1">
                <a:solidFill>
                  <a:srgbClr val="FFFFFF"/>
                </a:solidFill>
                <a:latin typeface="Times New Roman"/>
              </a:rPr>
              <a:t>F</a:t>
            </a:r>
            <a:r>
              <a:rPr lang="en-GB" sz="2200" b="0" strike="noStrike" spc="-1">
                <a:solidFill>
                  <a:srgbClr val="FFFFFF"/>
                </a:solidFill>
                <a:latin typeface="Times New Roman"/>
              </a:rPr>
              <a:t> then </a:t>
            </a:r>
            <a:r>
              <a:rPr lang="en-GB" sz="2200" b="0" i="1" strike="noStrike" spc="-1">
                <a:solidFill>
                  <a:srgbClr val="FFFFFF"/>
                </a:solidFill>
                <a:latin typeface="Times New Roman"/>
              </a:rPr>
              <a:t>D</a:t>
            </a:r>
            <a:r>
              <a:rPr lang="en-GB" sz="2200" b="0" strike="noStrike" spc="-1">
                <a:solidFill>
                  <a:srgbClr val="FFFFFF"/>
                </a:solidFill>
                <a:latin typeface="Times New Roman"/>
              </a:rPr>
              <a:t>, iterate.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178" name="TextShape 3"/>
          <p:cNvSpPr txBox="1"/>
          <p:nvPr/>
        </p:nvSpPr>
        <p:spPr>
          <a:xfrm>
            <a:off x="432000" y="4468320"/>
            <a:ext cx="9360000" cy="4849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solidFill>
                  <a:srgbClr val="FFFFFF"/>
                </a:solidFill>
                <a:latin typeface="Times New Roman"/>
              </a:rPr>
              <a:t>Original protocol – </a:t>
            </a:r>
            <a:r>
              <a:rPr lang="en-GB" sz="2200" b="0" i="1" strike="noStrike" spc="-1">
                <a:solidFill>
                  <a:srgbClr val="FFFFFF"/>
                </a:solidFill>
                <a:latin typeface="Times New Roman"/>
              </a:rPr>
              <a:t>D</a:t>
            </a:r>
            <a:r>
              <a:rPr lang="en-GB" sz="2200" b="0" strike="noStrike" spc="-1">
                <a:solidFill>
                  <a:srgbClr val="FFFFFF"/>
                </a:solidFill>
                <a:latin typeface="Times New Roman"/>
              </a:rPr>
              <a:t> then </a:t>
            </a:r>
            <a:r>
              <a:rPr lang="en-GB" sz="2200" b="0" i="1" strike="noStrike" spc="-1">
                <a:solidFill>
                  <a:srgbClr val="FFFFFF"/>
                </a:solidFill>
                <a:latin typeface="Times New Roman"/>
              </a:rPr>
              <a:t>F</a:t>
            </a:r>
            <a:r>
              <a:rPr lang="en-GB" sz="2200" b="0" strike="noStrike" spc="-1">
                <a:solidFill>
                  <a:srgbClr val="FFFFFF"/>
                </a:solidFill>
                <a:latin typeface="Times New Roman"/>
              </a:rPr>
              <a:t>, iterate.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179" name="TextShape 4"/>
          <p:cNvSpPr txBox="1"/>
          <p:nvPr/>
        </p:nvSpPr>
        <p:spPr>
          <a:xfrm>
            <a:off x="432000" y="5530680"/>
            <a:ext cx="9360000" cy="4759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solidFill>
                  <a:srgbClr val="FFFFFF"/>
                </a:solidFill>
                <a:latin typeface="Times New Roman"/>
              </a:rPr>
              <a:t>This fails for anisotropic or unfolded systems.</a:t>
            </a:r>
            <a:endParaRPr lang="en-GB" sz="2200" b="0" strike="noStrike" spc="-1">
              <a:latin typeface="Arial"/>
            </a:endParaRPr>
          </a:p>
        </p:txBody>
      </p:sp>
      <p:pic>
        <p:nvPicPr>
          <p:cNvPr id="180" name="Picture 179"/>
          <p:cNvPicPr/>
          <p:nvPr/>
        </p:nvPicPr>
        <p:blipFill>
          <a:blip r:embed="rId2"/>
          <a:stretch/>
        </p:blipFill>
        <p:spPr>
          <a:xfrm>
            <a:off x="40320" y="789120"/>
            <a:ext cx="6223680" cy="3207240"/>
          </a:xfrm>
          <a:prstGeom prst="rect">
            <a:avLst/>
          </a:prstGeom>
          <a:ln w="36000">
            <a:noFill/>
          </a:ln>
        </p:spPr>
      </p:pic>
      <p:grpSp>
        <p:nvGrpSpPr>
          <p:cNvPr id="181" name="Group 5"/>
          <p:cNvGrpSpPr/>
          <p:nvPr/>
        </p:nvGrpSpPr>
        <p:grpSpPr>
          <a:xfrm>
            <a:off x="7106400" y="1846440"/>
            <a:ext cx="2757960" cy="1177920"/>
            <a:chOff x="7106400" y="1846440"/>
            <a:chExt cx="2757960" cy="1177920"/>
          </a:xfrm>
        </p:grpSpPr>
      </p:grpSp>
      <p:sp>
        <p:nvSpPr>
          <p:cNvPr id="182" name="TextShape 6"/>
          <p:cNvSpPr txBox="1"/>
          <p:nvPr/>
        </p:nvSpPr>
        <p:spPr>
          <a:xfrm>
            <a:off x="7103160" y="2969640"/>
            <a:ext cx="2904840" cy="46080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1800" b="0" i="1" strike="noStrike" spc="-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GB" sz="1800" b="0" strike="noStrike" spc="-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{</a:t>
            </a:r>
            <a:r>
              <a:rPr lang="en-GB" sz="1800" b="0" i="1" strike="noStrike" spc="-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1800" b="0" i="1" strike="noStrike" spc="-1" baseline="3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800" b="0" i="1" strike="noStrike" spc="-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b="0" i="1" strike="noStrike" spc="-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1800" b="0" i="1" strike="noStrike" spc="-1" baseline="-3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1800" b="0" i="1" strike="noStrike" spc="-1" baseline="3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800" b="0" i="1" strike="noStrike" spc="-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b="0" i="1" strike="noStrike" spc="-1" dirty="0" err="1">
                <a:solidFill>
                  <a:srgbClr val="FFFFFF"/>
                </a:solidFill>
                <a:latin typeface="Times New Roman" panose="02020603050405020304" pitchFamily="18" charset="0"/>
                <a:ea typeface="StarSymbol"/>
                <a:cs typeface="Times New Roman" panose="02020603050405020304" pitchFamily="18" charset="0"/>
              </a:rPr>
              <a:t>τ</a:t>
            </a:r>
            <a:r>
              <a:rPr lang="en-GB" sz="1800" b="0" i="1" strike="noStrike" spc="-1" baseline="-3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1800" b="0" i="1" strike="noStrike" spc="-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b="0" i="1" strike="noStrike" spc="-1" dirty="0" err="1">
                <a:solidFill>
                  <a:srgbClr val="FFFFFF"/>
                </a:solidFill>
                <a:latin typeface="Times New Roman" panose="02020603050405020304" pitchFamily="18" charset="0"/>
                <a:ea typeface="StarSymbol"/>
                <a:cs typeface="Times New Roman" panose="02020603050405020304" pitchFamily="18" charset="0"/>
              </a:rPr>
              <a:t>τ</a:t>
            </a:r>
            <a:r>
              <a:rPr lang="en-GB" sz="1800" b="0" i="1" strike="noStrike" spc="-1" baseline="-3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GB" sz="1800" b="0" i="1" strike="noStrike" spc="-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b="0" i="1" strike="noStrike" spc="-1" dirty="0" err="1">
                <a:solidFill>
                  <a:srgbClr val="FFFFFF"/>
                </a:solidFill>
                <a:latin typeface="Times New Roman" panose="02020603050405020304" pitchFamily="18" charset="0"/>
                <a:ea typeface="StarSymbol"/>
                <a:cs typeface="Times New Roman" panose="02020603050405020304" pitchFamily="18" charset="0"/>
              </a:rPr>
              <a:t>τ</a:t>
            </a:r>
            <a:r>
              <a:rPr lang="en-GB" sz="1800" b="0" i="1" strike="noStrike" spc="-1" baseline="-3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1800" b="0" i="1" strike="noStrike" spc="-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</a:t>
            </a:r>
            <a:r>
              <a:rPr lang="en-GB" sz="1800" b="0" i="1" strike="noStrike" spc="-1" baseline="-3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  <a:r>
              <a:rPr lang="en-GB" sz="1800" b="0" strike="noStrike" spc="-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}</a:t>
            </a:r>
            <a:endParaRPr lang="en-GB" sz="18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3" name="CustomShape 7"/>
          <p:cNvSpPr/>
          <p:nvPr/>
        </p:nvSpPr>
        <p:spPr>
          <a:xfrm>
            <a:off x="5652360" y="2340360"/>
            <a:ext cx="1368000" cy="216000"/>
          </a:xfrm>
          <a:custGeom>
            <a:avLst/>
            <a:gdLst/>
            <a:ahLst/>
            <a:cxnLst/>
            <a:rect l="0" t="0" r="r" b="b"/>
            <a:pathLst>
              <a:path w="3802" h="602">
                <a:moveTo>
                  <a:pt x="0" y="300"/>
                </a:moveTo>
                <a:lnTo>
                  <a:pt x="756" y="0"/>
                </a:lnTo>
                <a:lnTo>
                  <a:pt x="756" y="150"/>
                </a:lnTo>
                <a:lnTo>
                  <a:pt x="3044" y="150"/>
                </a:lnTo>
                <a:lnTo>
                  <a:pt x="3044" y="0"/>
                </a:lnTo>
                <a:lnTo>
                  <a:pt x="3801" y="300"/>
                </a:lnTo>
                <a:lnTo>
                  <a:pt x="3044" y="601"/>
                </a:lnTo>
                <a:lnTo>
                  <a:pt x="3044" y="450"/>
                </a:lnTo>
                <a:lnTo>
                  <a:pt x="756" y="450"/>
                </a:lnTo>
                <a:lnTo>
                  <a:pt x="756" y="601"/>
                </a:lnTo>
                <a:lnTo>
                  <a:pt x="0" y="300"/>
                </a:lnTo>
              </a:path>
            </a:pathLst>
          </a:cu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4" name="Picture 183"/>
          <p:cNvPicPr/>
          <p:nvPr/>
        </p:nvPicPr>
        <p:blipFill>
          <a:blip r:embed="rId3"/>
          <a:stretch/>
        </p:blipFill>
        <p:spPr>
          <a:xfrm>
            <a:off x="216000" y="174960"/>
            <a:ext cx="761040" cy="761040"/>
          </a:xfrm>
          <a:prstGeom prst="rect">
            <a:avLst/>
          </a:prstGeom>
          <a:ln w="36000">
            <a:noFill/>
          </a:ln>
        </p:spPr>
      </p:pic>
      <p:pic>
        <p:nvPicPr>
          <p:cNvPr id="185" name="Picture 184"/>
          <p:cNvPicPr/>
          <p:nvPr/>
        </p:nvPicPr>
        <p:blipFill>
          <a:blip r:embed="rId4"/>
          <a:stretch/>
        </p:blipFill>
        <p:spPr>
          <a:xfrm>
            <a:off x="7106760" y="1846440"/>
            <a:ext cx="2757960" cy="1177920"/>
          </a:xfrm>
          <a:prstGeom prst="rect">
            <a:avLst/>
          </a:prstGeom>
          <a:ln w="36000">
            <a:noFill/>
          </a:ln>
        </p:spPr>
      </p:pic>
      <p:sp>
        <p:nvSpPr>
          <p:cNvPr id="186" name="TextShape 8"/>
          <p:cNvSpPr txBox="1"/>
          <p:nvPr/>
        </p:nvSpPr>
        <p:spPr>
          <a:xfrm>
            <a:off x="3564360" y="3204360"/>
            <a:ext cx="345240" cy="41220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1800" b="0" i="1" strike="noStrike" spc="-1">
                <a:solidFill>
                  <a:srgbClr val="FFFFFF"/>
                </a:solidFill>
                <a:latin typeface="Times New Roman"/>
              </a:rPr>
              <a:t>D</a:t>
            </a:r>
            <a:endParaRPr lang="en-GB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Shape 1"/>
          <p:cNvSpPr txBox="1"/>
          <p:nvPr/>
        </p:nvSpPr>
        <p:spPr>
          <a:xfrm>
            <a:off x="3098160" y="360000"/>
            <a:ext cx="3886920" cy="490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2800" b="0" strike="noStrike" spc="-1">
                <a:latin typeface="Times New Roman"/>
              </a:rPr>
              <a:t>What is the software relax?</a:t>
            </a:r>
            <a:endParaRPr lang="en-GB" sz="2800" b="0" strike="noStrike" spc="-1">
              <a:latin typeface="Arial"/>
            </a:endParaRPr>
          </a:p>
        </p:txBody>
      </p:sp>
      <p:sp>
        <p:nvSpPr>
          <p:cNvPr id="57" name="TextShape 2"/>
          <p:cNvSpPr txBox="1"/>
          <p:nvPr/>
        </p:nvSpPr>
        <p:spPr>
          <a:xfrm>
            <a:off x="432000" y="3581640"/>
            <a:ext cx="9288000" cy="324936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Supported analysis types: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R</a:t>
            </a:r>
            <a:r>
              <a:rPr lang="en-GB" sz="2200" b="0" strike="noStrike" spc="-1" baseline="-33000">
                <a:latin typeface="Times New Roman"/>
              </a:rPr>
              <a:t>1</a:t>
            </a:r>
            <a:r>
              <a:rPr lang="en-GB" sz="2200" b="0" strike="noStrike" spc="-1">
                <a:latin typeface="Times New Roman"/>
              </a:rPr>
              <a:t> and R</a:t>
            </a:r>
            <a:r>
              <a:rPr lang="en-GB" sz="2200" b="0" strike="noStrike" spc="-1" baseline="-33000">
                <a:latin typeface="Times New Roman"/>
              </a:rPr>
              <a:t>2</a:t>
            </a:r>
            <a:r>
              <a:rPr lang="en-GB" sz="2200" b="0" strike="noStrike" spc="-1">
                <a:latin typeface="Times New Roman"/>
              </a:rPr>
              <a:t> exponential curve-fitting.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Steady-state NOE calculation.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Consistency testing of relaxation data.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Reduced spectral density mapping (RSDM).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Model-free analysis.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lnSpc>
                <a:spcPct val="100000"/>
              </a:lnSpc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Relaxation dispersion.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N-state model or ensemble analysis (stereochemistry, conformational analysis, domain motions).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Frame order theory – for domain motions, can model complex motions.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58" name="TextShape 3"/>
          <p:cNvSpPr txBox="1"/>
          <p:nvPr/>
        </p:nvSpPr>
        <p:spPr>
          <a:xfrm>
            <a:off x="405000" y="2521440"/>
            <a:ext cx="8529120" cy="4759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A collection of tools and algorithms for dynamics data analyses.</a:t>
            </a:r>
            <a:endParaRPr lang="en-GB" sz="2200" b="0" strike="noStrike" spc="-1">
              <a:latin typeface="Arial"/>
            </a:endParaRPr>
          </a:p>
        </p:txBody>
      </p:sp>
      <p:pic>
        <p:nvPicPr>
          <p:cNvPr id="59" name="Picture 58"/>
          <p:cNvPicPr/>
          <p:nvPr/>
        </p:nvPicPr>
        <p:blipFill>
          <a:blip r:embed="rId2"/>
          <a:stretch/>
        </p:blipFill>
        <p:spPr>
          <a:xfrm>
            <a:off x="504000" y="216000"/>
            <a:ext cx="1368000" cy="575640"/>
          </a:xfrm>
          <a:prstGeom prst="rect">
            <a:avLst/>
          </a:prstGeom>
          <a:ln w="36000">
            <a:noFill/>
          </a:ln>
        </p:spPr>
      </p:pic>
      <p:sp>
        <p:nvSpPr>
          <p:cNvPr id="60" name="TextShape 4"/>
          <p:cNvSpPr txBox="1"/>
          <p:nvPr/>
        </p:nvSpPr>
        <p:spPr>
          <a:xfrm>
            <a:off x="432000" y="1461240"/>
            <a:ext cx="9504000" cy="4759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For study of molecular dynamics using experimental NMR data.</a:t>
            </a:r>
            <a:endParaRPr lang="en-GB" sz="2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icture 186"/>
          <p:cNvPicPr/>
          <p:nvPr/>
        </p:nvPicPr>
        <p:blipFill>
          <a:blip r:embed="rId2"/>
          <a:stretch/>
        </p:blipFill>
        <p:spPr>
          <a:xfrm>
            <a:off x="216000" y="174960"/>
            <a:ext cx="761040" cy="761040"/>
          </a:xfrm>
          <a:prstGeom prst="rect">
            <a:avLst/>
          </a:prstGeom>
          <a:ln w="36000">
            <a:noFill/>
          </a:ln>
        </p:spPr>
      </p:pic>
      <p:sp>
        <p:nvSpPr>
          <p:cNvPr id="188" name="TextShape 1"/>
          <p:cNvSpPr txBox="1"/>
          <p:nvPr/>
        </p:nvSpPr>
        <p:spPr>
          <a:xfrm>
            <a:off x="1958040" y="360000"/>
            <a:ext cx="6163920" cy="393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2800" b="0" strike="noStrike" spc="-1">
                <a:latin typeface="Times New Roman"/>
              </a:rPr>
              <a:t>Conclusions – Modelling and model-free</a:t>
            </a:r>
            <a:endParaRPr lang="en-GB" sz="2800" b="0" strike="noStrike" spc="-1">
              <a:latin typeface="Arial"/>
            </a:endParaRPr>
          </a:p>
        </p:txBody>
      </p:sp>
      <p:sp>
        <p:nvSpPr>
          <p:cNvPr id="189" name="TextShape 2"/>
          <p:cNvSpPr txBox="1"/>
          <p:nvPr/>
        </p:nvSpPr>
        <p:spPr>
          <a:xfrm>
            <a:off x="432720" y="1272240"/>
            <a:ext cx="8101800" cy="163656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Mathematical modelling tools in (or enabled) by relax: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lnSpc>
                <a:spcPct val="100000"/>
              </a:lnSpc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Model selection.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Model optimisation (via minfx).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Model elimination.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lnSpc>
                <a:spcPct val="100000"/>
              </a:lnSpc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Model construction and reformulation.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190" name="TextShape 3"/>
          <p:cNvSpPr txBox="1"/>
          <p:nvPr/>
        </p:nvSpPr>
        <p:spPr>
          <a:xfrm>
            <a:off x="433080" y="3539520"/>
            <a:ext cx="8101800" cy="13273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This allows: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Improved precision and accuracy.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Decrease modelling bias.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Identification of non-obvious failures.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191" name="TextShape 4"/>
          <p:cNvSpPr txBox="1"/>
          <p:nvPr/>
        </p:nvSpPr>
        <p:spPr>
          <a:xfrm>
            <a:off x="433440" y="5497560"/>
            <a:ext cx="8101800" cy="39960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Can be applied to any problem.</a:t>
            </a:r>
            <a:endParaRPr lang="en-GB" sz="2200" b="0" strike="noStrike" spc="-1">
              <a:latin typeface="Arial"/>
            </a:endParaRPr>
          </a:p>
        </p:txBody>
      </p:sp>
      <p:pic>
        <p:nvPicPr>
          <p:cNvPr id="192" name="Picture 191"/>
          <p:cNvPicPr/>
          <p:nvPr/>
        </p:nvPicPr>
        <p:blipFill>
          <a:blip r:embed="rId3"/>
          <a:stretch/>
        </p:blipFill>
        <p:spPr>
          <a:xfrm>
            <a:off x="6192000" y="3539520"/>
            <a:ext cx="3024000" cy="2012040"/>
          </a:xfrm>
          <a:prstGeom prst="rect">
            <a:avLst/>
          </a:prstGeom>
          <a:ln w="36000">
            <a:noFill/>
          </a:ln>
        </p:spPr>
      </p:pic>
      <p:sp>
        <p:nvSpPr>
          <p:cNvPr id="193" name="TextShape 5"/>
          <p:cNvSpPr txBox="1"/>
          <p:nvPr/>
        </p:nvSpPr>
        <p:spPr>
          <a:xfrm>
            <a:off x="433800" y="6528240"/>
            <a:ext cx="8995680" cy="39960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Check your maths library before applying mathematical modelling techniques!</a:t>
            </a:r>
            <a:endParaRPr lang="en-GB" sz="2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100000">
              <a:srgbClr val="83CA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Picture 193"/>
          <p:cNvPicPr/>
          <p:nvPr/>
        </p:nvPicPr>
        <p:blipFill>
          <a:blip r:embed="rId2"/>
          <a:stretch/>
        </p:blipFill>
        <p:spPr>
          <a:xfrm>
            <a:off x="2501640" y="1814760"/>
            <a:ext cx="5076720" cy="1965240"/>
          </a:xfrm>
          <a:prstGeom prst="rect">
            <a:avLst/>
          </a:prstGeom>
          <a:ln w="36000">
            <a:noFill/>
          </a:ln>
        </p:spPr>
      </p:pic>
      <p:sp>
        <p:nvSpPr>
          <p:cNvPr id="195" name="TextShape 1"/>
          <p:cNvSpPr txBox="1"/>
          <p:nvPr/>
        </p:nvSpPr>
        <p:spPr>
          <a:xfrm>
            <a:off x="2138760" y="324000"/>
            <a:ext cx="5802840" cy="58104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800" b="0" strike="noStrike" spc="-1">
                <a:solidFill>
                  <a:srgbClr val="000000"/>
                </a:solidFill>
                <a:latin typeface="Times New Roman"/>
              </a:rPr>
              <a:t>The ensemble or N-state model in relax</a:t>
            </a:r>
            <a:endParaRPr lang="en-GB" sz="2800" b="0" strike="noStrike" spc="-1">
              <a:latin typeface="Arial"/>
            </a:endParaRPr>
          </a:p>
        </p:txBody>
      </p:sp>
      <p:sp>
        <p:nvSpPr>
          <p:cNvPr id="196" name="TextShape 2"/>
          <p:cNvSpPr txBox="1"/>
          <p:nvPr/>
        </p:nvSpPr>
        <p:spPr>
          <a:xfrm>
            <a:off x="5635440" y="3704400"/>
            <a:ext cx="1095120" cy="4759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solidFill>
                  <a:srgbClr val="000000"/>
                </a:solidFill>
                <a:latin typeface="Times New Roman"/>
              </a:rPr>
              <a:t>Glucose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197" name="TextShape 3"/>
          <p:cNvSpPr txBox="1"/>
          <p:nvPr/>
        </p:nvSpPr>
        <p:spPr>
          <a:xfrm>
            <a:off x="3115440" y="3704400"/>
            <a:ext cx="1564560" cy="4759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solidFill>
                  <a:srgbClr val="000000"/>
                </a:solidFill>
                <a:latin typeface="Times New Roman"/>
              </a:rPr>
              <a:t>Galactose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198" name="TextShape 4"/>
          <p:cNvSpPr txBox="1"/>
          <p:nvPr/>
        </p:nvSpPr>
        <p:spPr>
          <a:xfrm>
            <a:off x="1908000" y="6368400"/>
            <a:ext cx="2010960" cy="4759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solidFill>
                  <a:srgbClr val="000000"/>
                </a:solidFill>
                <a:latin typeface="Times New Roman"/>
              </a:rPr>
              <a:t>RDCs and PCSs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199" name="TextShape 5"/>
          <p:cNvSpPr txBox="1"/>
          <p:nvPr/>
        </p:nvSpPr>
        <p:spPr>
          <a:xfrm>
            <a:off x="2298600" y="972000"/>
            <a:ext cx="5482800" cy="4759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solidFill>
                  <a:srgbClr val="000000"/>
                </a:solidFill>
                <a:latin typeface="Times New Roman"/>
              </a:rPr>
              <a:t>How dynamic is the glycosidic bond of sugars?</a:t>
            </a:r>
            <a:endParaRPr lang="en-GB" sz="2200" b="0" strike="noStrike" spc="-1">
              <a:latin typeface="Arial"/>
            </a:endParaRPr>
          </a:p>
        </p:txBody>
      </p:sp>
      <p:pic>
        <p:nvPicPr>
          <p:cNvPr id="200" name="Picture 199"/>
          <p:cNvPicPr/>
          <p:nvPr/>
        </p:nvPicPr>
        <p:blipFill>
          <a:blip r:embed="rId3"/>
          <a:stretch/>
        </p:blipFill>
        <p:spPr>
          <a:xfrm rot="16200000">
            <a:off x="4062240" y="1941120"/>
            <a:ext cx="1955160" cy="6856560"/>
          </a:xfrm>
          <a:prstGeom prst="rect">
            <a:avLst/>
          </a:prstGeom>
          <a:ln w="36000">
            <a:noFill/>
          </a:ln>
        </p:spPr>
      </p:pic>
      <p:sp>
        <p:nvSpPr>
          <p:cNvPr id="201" name="TextShape 6"/>
          <p:cNvSpPr txBox="1"/>
          <p:nvPr/>
        </p:nvSpPr>
        <p:spPr>
          <a:xfrm>
            <a:off x="5804280" y="6408000"/>
            <a:ext cx="4275720" cy="4759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de-DE" sz="2200" b="0" strike="noStrike" spc="-1">
                <a:solidFill>
                  <a:srgbClr val="000000"/>
                </a:solidFill>
                <a:latin typeface="Times New Roman"/>
              </a:rPr>
              <a:t>Dy</a:t>
            </a:r>
            <a:r>
              <a:rPr lang="de-DE" sz="2200" b="0" strike="noStrike" spc="-1" baseline="30000">
                <a:solidFill>
                  <a:srgbClr val="000000"/>
                </a:solidFill>
                <a:latin typeface="Times New Roman"/>
              </a:rPr>
              <a:t>3+</a:t>
            </a:r>
            <a:r>
              <a:rPr lang="de-DE" sz="2200" b="0" strike="noStrike" spc="-1">
                <a:solidFill>
                  <a:srgbClr val="000000"/>
                </a:solidFill>
                <a:latin typeface="Times New Roman"/>
              </a:rPr>
              <a:t>, Tb</a:t>
            </a:r>
            <a:r>
              <a:rPr lang="de-DE" sz="2200" b="0" strike="noStrike" spc="-1" baseline="30000">
                <a:solidFill>
                  <a:srgbClr val="000000"/>
                </a:solidFill>
                <a:latin typeface="Times New Roman"/>
              </a:rPr>
              <a:t>3+</a:t>
            </a:r>
            <a:r>
              <a:rPr lang="de-DE" sz="2200" b="0" strike="noStrike" spc="-1">
                <a:solidFill>
                  <a:srgbClr val="000000"/>
                </a:solidFill>
                <a:latin typeface="Times New Roman"/>
              </a:rPr>
              <a:t>, Tm</a:t>
            </a:r>
            <a:r>
              <a:rPr lang="de-DE" sz="2200" b="0" strike="noStrike" spc="-1" baseline="30000">
                <a:solidFill>
                  <a:srgbClr val="000000"/>
                </a:solidFill>
                <a:latin typeface="Times New Roman"/>
              </a:rPr>
              <a:t>3+</a:t>
            </a:r>
            <a:r>
              <a:rPr lang="de-DE" sz="2200" b="0" strike="noStrike" spc="-1">
                <a:solidFill>
                  <a:srgbClr val="000000"/>
                </a:solidFill>
                <a:latin typeface="Times New Roman"/>
              </a:rPr>
              <a:t>, Er</a:t>
            </a:r>
            <a:r>
              <a:rPr lang="de-DE" sz="2200" b="0" strike="noStrike" spc="-1" baseline="30000">
                <a:solidFill>
                  <a:srgbClr val="000000"/>
                </a:solidFill>
                <a:latin typeface="Times New Roman"/>
              </a:rPr>
              <a:t>3+</a:t>
            </a:r>
            <a:r>
              <a:rPr lang="de-DE" sz="2200" b="0" strike="noStrike" spc="-1">
                <a:solidFill>
                  <a:srgbClr val="000000"/>
                </a:solidFill>
                <a:latin typeface="Times New Roman"/>
              </a:rPr>
              <a:t>, Yb</a:t>
            </a:r>
            <a:r>
              <a:rPr lang="de-DE" sz="2200" b="0" strike="noStrike" spc="-1" baseline="30000">
                <a:solidFill>
                  <a:srgbClr val="000000"/>
                </a:solidFill>
                <a:latin typeface="Times New Roman"/>
              </a:rPr>
              <a:t>3+</a:t>
            </a:r>
            <a:r>
              <a:rPr lang="de-DE" sz="2200" b="0" strike="noStrike" spc="-1">
                <a:solidFill>
                  <a:srgbClr val="000000"/>
                </a:solidFill>
                <a:latin typeface="Times New Roman"/>
              </a:rPr>
              <a:t>, Eu</a:t>
            </a:r>
            <a:r>
              <a:rPr lang="de-DE" sz="2200" b="0" strike="noStrike" spc="-1" baseline="30000">
                <a:solidFill>
                  <a:srgbClr val="000000"/>
                </a:solidFill>
                <a:latin typeface="Times New Roman"/>
              </a:rPr>
              <a:t>3+</a:t>
            </a:r>
            <a:endParaRPr lang="en-GB" sz="2200" b="0" strike="noStrike" spc="-1">
              <a:latin typeface="Arial"/>
            </a:endParaRPr>
          </a:p>
        </p:txBody>
      </p:sp>
      <p:pic>
        <p:nvPicPr>
          <p:cNvPr id="202" name="Picture 201"/>
          <p:cNvPicPr/>
          <p:nvPr/>
        </p:nvPicPr>
        <p:blipFill>
          <a:blip r:embed="rId4"/>
          <a:stretch/>
        </p:blipFill>
        <p:spPr>
          <a:xfrm>
            <a:off x="216000" y="161280"/>
            <a:ext cx="774720" cy="774720"/>
          </a:xfrm>
          <a:prstGeom prst="rect">
            <a:avLst/>
          </a:prstGeom>
          <a:ln w="36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icture 202"/>
          <p:cNvPicPr/>
          <p:nvPr/>
        </p:nvPicPr>
        <p:blipFill>
          <a:blip r:embed="rId2"/>
          <a:stretch/>
        </p:blipFill>
        <p:spPr>
          <a:xfrm>
            <a:off x="58680" y="900000"/>
            <a:ext cx="7321320" cy="6554160"/>
          </a:xfrm>
          <a:prstGeom prst="rect">
            <a:avLst/>
          </a:prstGeom>
          <a:ln w="36000">
            <a:noFill/>
          </a:ln>
        </p:spPr>
      </p:pic>
      <p:sp>
        <p:nvSpPr>
          <p:cNvPr id="204" name="Freeform 1"/>
          <p:cNvSpPr/>
          <p:nvPr/>
        </p:nvSpPr>
        <p:spPr>
          <a:xfrm>
            <a:off x="5015520" y="2880000"/>
            <a:ext cx="2004840" cy="1255320"/>
          </a:xfrm>
          <a:custGeom>
            <a:avLst/>
            <a:gdLst/>
            <a:ahLst/>
            <a:cxnLst/>
            <a:rect l="0" t="0" r="r" b="b"/>
            <a:pathLst>
              <a:path w="5569" h="3487">
                <a:moveTo>
                  <a:pt x="0" y="3486"/>
                </a:moveTo>
                <a:lnTo>
                  <a:pt x="5568" y="0"/>
                </a:lnTo>
              </a:path>
            </a:pathLst>
          </a:custGeom>
          <a:ln w="44280">
            <a:solidFill>
              <a:srgbClr val="008000"/>
            </a:solidFill>
            <a:miter/>
            <a:headEnd type="triangle" w="med" len="med"/>
          </a:ln>
        </p:spPr>
      </p:sp>
      <p:sp>
        <p:nvSpPr>
          <p:cNvPr id="205" name="CustomShape 2"/>
          <p:cNvSpPr/>
          <p:nvPr/>
        </p:nvSpPr>
        <p:spPr>
          <a:xfrm>
            <a:off x="7129440" y="2412000"/>
            <a:ext cx="2741040" cy="1135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r>
              <a:rPr lang="de-DE" sz="2000" b="1" strike="noStrike" spc="-1">
                <a:solidFill>
                  <a:srgbClr val="000000"/>
                </a:solidFill>
                <a:latin typeface="Times new roman"/>
              </a:rPr>
              <a:t>NMR </a:t>
            </a:r>
            <a:r>
              <a:rPr lang="en-GB" sz="2000" b="1" strike="noStrike" spc="-1">
                <a:solidFill>
                  <a:srgbClr val="000000"/>
                </a:solidFill>
                <a:latin typeface="Times new roman"/>
              </a:rPr>
              <a:t>structures</a:t>
            </a:r>
            <a:r>
              <a:rPr lang="de-DE" sz="2000" b="1" strike="noStrike" spc="-1">
                <a:solidFill>
                  <a:srgbClr val="000000"/>
                </a:solidFill>
                <a:latin typeface="Times new roman"/>
              </a:rPr>
              <a:t> (RDC)</a:t>
            </a:r>
            <a:endParaRPr lang="en-GB" sz="2000" b="0" strike="noStrike" spc="-1">
              <a:solidFill>
                <a:srgbClr val="000000"/>
              </a:solidFill>
              <a:latin typeface="Times new roman"/>
            </a:endParaRPr>
          </a:p>
          <a:p>
            <a:r>
              <a:rPr lang="de-DE" sz="1800" b="0" strike="noStrike" spc="-1">
                <a:solidFill>
                  <a:srgbClr val="000000"/>
                </a:solidFill>
                <a:latin typeface="Times new roman"/>
              </a:rPr>
              <a:t>Jimenez-Barbero et al.,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</a:rPr>
              <a:t> </a:t>
            </a:r>
            <a:endParaRPr lang="en-GB" sz="1800" b="0" strike="noStrike" spc="-1">
              <a:solidFill>
                <a:srgbClr val="000000"/>
              </a:solidFill>
              <a:latin typeface="Times new roman"/>
            </a:endParaRPr>
          </a:p>
          <a:p>
            <a:r>
              <a:rPr lang="de-DE" sz="1800" b="0" i="1" strike="noStrike" spc="-1">
                <a:solidFill>
                  <a:srgbClr val="000000"/>
                </a:solidFill>
                <a:latin typeface="Times new roman"/>
              </a:rPr>
              <a:t>JACS</a:t>
            </a:r>
            <a:r>
              <a:rPr lang="de-DE" sz="1800" b="1" strike="noStrike" spc="-1">
                <a:solidFill>
                  <a:srgbClr val="000000"/>
                </a:solidFill>
                <a:latin typeface="Times new roman"/>
              </a:rPr>
              <a:t> 2005</a:t>
            </a:r>
            <a:r>
              <a:rPr lang="de-DE" sz="1800" b="0" strike="noStrike" spc="-1">
                <a:solidFill>
                  <a:srgbClr val="000000"/>
                </a:solidFill>
                <a:latin typeface="Times new roman"/>
              </a:rPr>
              <a:t>, 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</a:rPr>
              <a:t>127</a:t>
            </a:r>
            <a:r>
              <a:rPr lang="de-DE" sz="1800" b="0" strike="noStrike" spc="-1">
                <a:solidFill>
                  <a:srgbClr val="000000"/>
                </a:solidFill>
                <a:latin typeface="Times new roman"/>
              </a:rPr>
              <a:t>, 3589.</a:t>
            </a:r>
            <a:endParaRPr lang="en-GB" sz="1800" b="0" strike="noStrike" spc="-1">
              <a:solidFill>
                <a:srgbClr val="000000"/>
              </a:solidFill>
              <a:latin typeface="Times new roman"/>
            </a:endParaRPr>
          </a:p>
          <a:p>
            <a:endParaRPr lang="en-GB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6" name="Freeform 3"/>
          <p:cNvSpPr/>
          <p:nvPr/>
        </p:nvSpPr>
        <p:spPr>
          <a:xfrm>
            <a:off x="4979520" y="4487040"/>
            <a:ext cx="2040840" cy="193320"/>
          </a:xfrm>
          <a:custGeom>
            <a:avLst/>
            <a:gdLst/>
            <a:ahLst/>
            <a:cxnLst/>
            <a:rect l="0" t="0" r="r" b="b"/>
            <a:pathLst>
              <a:path w="5669" h="537">
                <a:moveTo>
                  <a:pt x="0" y="0"/>
                </a:moveTo>
                <a:lnTo>
                  <a:pt x="5668" y="536"/>
                </a:lnTo>
              </a:path>
            </a:pathLst>
          </a:custGeom>
          <a:ln w="44280">
            <a:solidFill>
              <a:srgbClr val="FF3300"/>
            </a:solidFill>
            <a:miter/>
            <a:headEnd type="triangle" w="med" len="med"/>
          </a:ln>
        </p:spPr>
      </p:sp>
      <p:sp>
        <p:nvSpPr>
          <p:cNvPr id="207" name="CustomShape 4"/>
          <p:cNvSpPr/>
          <p:nvPr/>
        </p:nvSpPr>
        <p:spPr>
          <a:xfrm>
            <a:off x="7214040" y="4443840"/>
            <a:ext cx="2645280" cy="882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r>
              <a:rPr lang="de-DE" sz="2000" b="1" strike="noStrike" spc="-1">
                <a:solidFill>
                  <a:srgbClr val="000000"/>
                </a:solidFill>
                <a:latin typeface="Times new roman"/>
              </a:rPr>
              <a:t>X-ray </a:t>
            </a:r>
            <a:r>
              <a:rPr lang="en-GB" sz="2000" b="1" strike="noStrike" spc="-1">
                <a:solidFill>
                  <a:srgbClr val="000000"/>
                </a:solidFill>
                <a:latin typeface="Times new roman"/>
              </a:rPr>
              <a:t>structure</a:t>
            </a:r>
            <a:endParaRPr lang="en-GB" sz="2000" b="0" strike="noStrike" spc="-1">
              <a:solidFill>
                <a:srgbClr val="000000"/>
              </a:solidFill>
              <a:latin typeface="Times new roman"/>
            </a:endParaRPr>
          </a:p>
          <a:p>
            <a:r>
              <a:rPr lang="de-DE" sz="1800" b="0" strike="noStrike" spc="-1">
                <a:solidFill>
                  <a:srgbClr val="000000"/>
                </a:solidFill>
                <a:latin typeface="Times new roman"/>
              </a:rPr>
              <a:t>Noordick et al.,</a:t>
            </a:r>
            <a:endParaRPr lang="en-GB" sz="1800" b="0" strike="noStrike" spc="-1">
              <a:solidFill>
                <a:srgbClr val="000000"/>
              </a:solidFill>
              <a:latin typeface="Times new roman"/>
            </a:endParaRPr>
          </a:p>
          <a:p>
            <a:r>
              <a:rPr lang="de-DE" sz="1800" b="0" i="1" strike="noStrike" spc="-1">
                <a:solidFill>
                  <a:srgbClr val="000000"/>
                </a:solidFill>
                <a:latin typeface="Times new roman"/>
              </a:rPr>
              <a:t>Krystallogr. </a:t>
            </a:r>
            <a:r>
              <a:rPr lang="de-DE" sz="1800" b="1" strike="noStrike" spc="-1">
                <a:solidFill>
                  <a:srgbClr val="000000"/>
                </a:solidFill>
                <a:latin typeface="Times new roman"/>
              </a:rPr>
              <a:t>1984</a:t>
            </a:r>
            <a:r>
              <a:rPr lang="de-DE" sz="1800" b="0" strike="noStrike" spc="-1">
                <a:solidFill>
                  <a:srgbClr val="000000"/>
                </a:solidFill>
                <a:latin typeface="Times new roman"/>
              </a:rPr>
              <a:t>, </a:t>
            </a:r>
            <a:r>
              <a:rPr lang="de-DE" sz="1800" b="0" i="1" strike="noStrike" spc="-1">
                <a:solidFill>
                  <a:srgbClr val="000000"/>
                </a:solidFill>
                <a:latin typeface="Times new roman"/>
              </a:rPr>
              <a:t>168</a:t>
            </a:r>
            <a:r>
              <a:rPr lang="de-DE" sz="1800" b="0" strike="noStrike" spc="-1">
                <a:solidFill>
                  <a:srgbClr val="000000"/>
                </a:solidFill>
                <a:latin typeface="Times new roman"/>
              </a:rPr>
              <a:t>, 59.</a:t>
            </a:r>
            <a:endParaRPr lang="en-GB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CustomShape 5"/>
          <p:cNvSpPr/>
          <p:nvPr/>
        </p:nvSpPr>
        <p:spPr>
          <a:xfrm>
            <a:off x="4852800" y="3761280"/>
            <a:ext cx="416880" cy="319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r>
              <a:rPr lang="en-US" sz="1600" b="1" strike="noStrike" spc="-1">
                <a:solidFill>
                  <a:srgbClr val="000000"/>
                </a:solidFill>
                <a:latin typeface="Arial"/>
              </a:rPr>
              <a:t>L2</a:t>
            </a:r>
            <a:endParaRPr lang="en-GB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CustomShape 6"/>
          <p:cNvSpPr/>
          <p:nvPr/>
        </p:nvSpPr>
        <p:spPr>
          <a:xfrm>
            <a:off x="3182040" y="324720"/>
            <a:ext cx="3715920" cy="487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ctr"/>
            <a:r>
              <a:rPr lang="en-GB" sz="2800" b="0" strike="noStrike" spc="-1">
                <a:solidFill>
                  <a:srgbClr val="000000"/>
                </a:solidFill>
                <a:latin typeface="Times new roman"/>
              </a:rPr>
              <a:t>Published experimental results – lactose is rigid</a:t>
            </a:r>
          </a:p>
        </p:txBody>
      </p:sp>
      <p:sp>
        <p:nvSpPr>
          <p:cNvPr id="210" name="CustomShape 7"/>
          <p:cNvSpPr/>
          <p:nvPr/>
        </p:nvSpPr>
        <p:spPr>
          <a:xfrm>
            <a:off x="4608000" y="3997800"/>
            <a:ext cx="317160" cy="502200"/>
          </a:xfrm>
          <a:prstGeom prst="ellipse">
            <a:avLst/>
          </a:prstGeom>
          <a:solidFill>
            <a:srgbClr val="008000"/>
          </a:solidFill>
          <a:ln w="9360">
            <a:solidFill>
              <a:srgbClr val="008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CustomShape 8"/>
          <p:cNvSpPr/>
          <p:nvPr/>
        </p:nvSpPr>
        <p:spPr>
          <a:xfrm>
            <a:off x="4616280" y="4292280"/>
            <a:ext cx="252720" cy="218520"/>
          </a:xfrm>
          <a:prstGeom prst="ellipse">
            <a:avLst/>
          </a:prstGeom>
          <a:noFill/>
          <a:ln w="4428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2" name="CustomShape 9"/>
          <p:cNvSpPr/>
          <p:nvPr/>
        </p:nvSpPr>
        <p:spPr>
          <a:xfrm>
            <a:off x="9180000" y="6660000"/>
            <a:ext cx="720000" cy="7200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3" name="Picture 212"/>
          <p:cNvPicPr/>
          <p:nvPr/>
        </p:nvPicPr>
        <p:blipFill>
          <a:blip r:embed="rId3"/>
          <a:stretch/>
        </p:blipFill>
        <p:spPr>
          <a:xfrm>
            <a:off x="216000" y="161280"/>
            <a:ext cx="774720" cy="774720"/>
          </a:xfrm>
          <a:prstGeom prst="rect">
            <a:avLst/>
          </a:prstGeom>
          <a:ln w="36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Picture 213"/>
          <p:cNvPicPr/>
          <p:nvPr/>
        </p:nvPicPr>
        <p:blipFill>
          <a:blip r:embed="rId2"/>
          <a:stretch/>
        </p:blipFill>
        <p:spPr>
          <a:xfrm>
            <a:off x="3427920" y="468000"/>
            <a:ext cx="6292080" cy="6292080"/>
          </a:xfrm>
          <a:prstGeom prst="rect">
            <a:avLst/>
          </a:prstGeom>
          <a:ln w="36000">
            <a:noFill/>
          </a:ln>
        </p:spPr>
      </p:pic>
      <p:pic>
        <p:nvPicPr>
          <p:cNvPr id="215" name="Picture 214"/>
          <p:cNvPicPr/>
          <p:nvPr/>
        </p:nvPicPr>
        <p:blipFill>
          <a:blip r:embed="rId3"/>
          <a:stretch/>
        </p:blipFill>
        <p:spPr>
          <a:xfrm>
            <a:off x="924840" y="613800"/>
            <a:ext cx="1739160" cy="6098760"/>
          </a:xfrm>
          <a:prstGeom prst="rect">
            <a:avLst/>
          </a:prstGeom>
          <a:ln w="36000">
            <a:noFill/>
          </a:ln>
        </p:spPr>
      </p:pic>
      <p:sp>
        <p:nvSpPr>
          <p:cNvPr id="216" name="TextShape 1"/>
          <p:cNvSpPr txBox="1"/>
          <p:nvPr/>
        </p:nvSpPr>
        <p:spPr>
          <a:xfrm>
            <a:off x="2189520" y="593640"/>
            <a:ext cx="1446480" cy="45036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1800" b="0" strike="noStrike" spc="-1">
                <a:solidFill>
                  <a:srgbClr val="000000"/>
                </a:solidFill>
                <a:latin typeface="Times New Roman"/>
              </a:rPr>
              <a:t>Galactose</a:t>
            </a:r>
            <a:endParaRPr lang="en-GB" sz="1800" b="0" strike="noStrike" spc="-1">
              <a:latin typeface="Arial"/>
            </a:endParaRPr>
          </a:p>
        </p:txBody>
      </p:sp>
      <p:sp>
        <p:nvSpPr>
          <p:cNvPr id="217" name="TextShape 2"/>
          <p:cNvSpPr txBox="1"/>
          <p:nvPr/>
        </p:nvSpPr>
        <p:spPr>
          <a:xfrm>
            <a:off x="2620440" y="2297520"/>
            <a:ext cx="1236600" cy="4507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1800" b="0" strike="noStrike" spc="-1">
                <a:solidFill>
                  <a:srgbClr val="000000"/>
                </a:solidFill>
                <a:latin typeface="Times New Roman"/>
              </a:rPr>
              <a:t>Glucose</a:t>
            </a:r>
            <a:endParaRPr lang="en-GB" sz="1800" b="0" strike="noStrike" spc="-1">
              <a:latin typeface="Arial"/>
            </a:endParaRPr>
          </a:p>
        </p:txBody>
      </p:sp>
      <p:sp>
        <p:nvSpPr>
          <p:cNvPr id="218" name="TextShape 3"/>
          <p:cNvSpPr txBox="1"/>
          <p:nvPr/>
        </p:nvSpPr>
        <p:spPr>
          <a:xfrm>
            <a:off x="438120" y="4140000"/>
            <a:ext cx="537480" cy="4075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1800" b="0" strike="noStrike" spc="-1">
                <a:solidFill>
                  <a:srgbClr val="000000"/>
                </a:solidFill>
                <a:latin typeface="Times New Roman"/>
              </a:rPr>
              <a:t>Tag</a:t>
            </a:r>
            <a:endParaRPr lang="en-GB" sz="1800" b="0" strike="noStrike" spc="-1">
              <a:latin typeface="Arial"/>
            </a:endParaRPr>
          </a:p>
        </p:txBody>
      </p:sp>
      <p:sp>
        <p:nvSpPr>
          <p:cNvPr id="219" name="TextShape 4"/>
          <p:cNvSpPr txBox="1"/>
          <p:nvPr/>
        </p:nvSpPr>
        <p:spPr>
          <a:xfrm>
            <a:off x="582120" y="2645280"/>
            <a:ext cx="803880" cy="4075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1800" b="0" strike="noStrike" spc="-1">
                <a:solidFill>
                  <a:srgbClr val="000000"/>
                </a:solidFill>
                <a:latin typeface="Times New Roman"/>
              </a:rPr>
              <a:t>Amide</a:t>
            </a:r>
            <a:endParaRPr lang="en-GB" sz="1800" b="0" strike="noStrike" spc="-1">
              <a:latin typeface="Arial"/>
            </a:endParaRPr>
          </a:p>
        </p:txBody>
      </p:sp>
      <p:sp>
        <p:nvSpPr>
          <p:cNvPr id="220" name="TextShape 5"/>
          <p:cNvSpPr txBox="1"/>
          <p:nvPr/>
        </p:nvSpPr>
        <p:spPr>
          <a:xfrm>
            <a:off x="2202120" y="5220000"/>
            <a:ext cx="1217880" cy="45036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1800" b="0" strike="noStrike" spc="-1">
                <a:solidFill>
                  <a:srgbClr val="000000"/>
                </a:solidFill>
                <a:latin typeface="Times New Roman"/>
              </a:rPr>
              <a:t>Amide</a:t>
            </a:r>
            <a:endParaRPr lang="en-GB" sz="1800" b="0" strike="noStrike" spc="-1">
              <a:latin typeface="Arial"/>
            </a:endParaRPr>
          </a:p>
        </p:txBody>
      </p:sp>
      <p:sp>
        <p:nvSpPr>
          <p:cNvPr id="221" name="TextShape 6"/>
          <p:cNvSpPr txBox="1"/>
          <p:nvPr/>
        </p:nvSpPr>
        <p:spPr>
          <a:xfrm>
            <a:off x="1950120" y="6749640"/>
            <a:ext cx="1217880" cy="45036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1800" b="0" strike="noStrike" spc="-1">
                <a:solidFill>
                  <a:srgbClr val="000000"/>
                </a:solidFill>
                <a:latin typeface="Times New Roman"/>
              </a:rPr>
              <a:t>EDTA</a:t>
            </a:r>
            <a:endParaRPr lang="en-GB" sz="1800" b="0" strike="noStrike" spc="-1">
              <a:latin typeface="Arial"/>
            </a:endParaRPr>
          </a:p>
        </p:txBody>
      </p:sp>
      <p:sp>
        <p:nvSpPr>
          <p:cNvPr id="222" name="TextShape 7"/>
          <p:cNvSpPr txBox="1"/>
          <p:nvPr/>
        </p:nvSpPr>
        <p:spPr>
          <a:xfrm>
            <a:off x="900000" y="6408000"/>
            <a:ext cx="1217880" cy="4507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1800" b="0" strike="noStrike" spc="-1">
                <a:solidFill>
                  <a:srgbClr val="000000"/>
                </a:solidFill>
                <a:latin typeface="Times New Roman"/>
              </a:rPr>
              <a:t>Ln3+</a:t>
            </a:r>
            <a:endParaRPr lang="en-GB" sz="1800" b="0" strike="noStrike" spc="-1">
              <a:latin typeface="Arial"/>
            </a:endParaRPr>
          </a:p>
        </p:txBody>
      </p:sp>
      <p:sp>
        <p:nvSpPr>
          <p:cNvPr id="223" name="TextShape 8"/>
          <p:cNvSpPr txBox="1"/>
          <p:nvPr/>
        </p:nvSpPr>
        <p:spPr>
          <a:xfrm>
            <a:off x="3603240" y="360000"/>
            <a:ext cx="2873520" cy="58104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800" b="0" strike="noStrike" spc="-1">
                <a:solidFill>
                  <a:srgbClr val="000000"/>
                </a:solidFill>
                <a:latin typeface="Times New Roman"/>
              </a:rPr>
              <a:t>The model in relax</a:t>
            </a:r>
            <a:endParaRPr lang="en-GB" sz="2800" b="0" strike="noStrike" spc="-1">
              <a:latin typeface="Arial"/>
            </a:endParaRPr>
          </a:p>
        </p:txBody>
      </p:sp>
      <p:pic>
        <p:nvPicPr>
          <p:cNvPr id="224" name="Picture 223"/>
          <p:cNvPicPr/>
          <p:nvPr/>
        </p:nvPicPr>
        <p:blipFill>
          <a:blip r:embed="rId4"/>
          <a:stretch/>
        </p:blipFill>
        <p:spPr>
          <a:xfrm>
            <a:off x="216000" y="161280"/>
            <a:ext cx="774720" cy="774720"/>
          </a:xfrm>
          <a:prstGeom prst="rect">
            <a:avLst/>
          </a:prstGeom>
          <a:ln w="36000">
            <a:noFill/>
          </a:ln>
        </p:spPr>
      </p:pic>
      <p:sp>
        <p:nvSpPr>
          <p:cNvPr id="225" name="CustomShape 9"/>
          <p:cNvSpPr/>
          <p:nvPr/>
        </p:nvSpPr>
        <p:spPr>
          <a:xfrm>
            <a:off x="5400000" y="900000"/>
            <a:ext cx="2520000" cy="1224000"/>
          </a:xfrm>
          <a:prstGeom prst="rect">
            <a:avLst/>
          </a:prstGeom>
          <a:solidFill>
            <a:srgbClr val="FFFFFF"/>
          </a:solidFill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6" name="CustomShape 10"/>
          <p:cNvSpPr/>
          <p:nvPr/>
        </p:nvSpPr>
        <p:spPr>
          <a:xfrm>
            <a:off x="6552000" y="297360"/>
            <a:ext cx="3456000" cy="7118640"/>
          </a:xfrm>
          <a:prstGeom prst="rect">
            <a:avLst/>
          </a:prstGeom>
          <a:solidFill>
            <a:srgbClr val="FFFFFF"/>
          </a:solidFill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226"/>
          <p:cNvPicPr/>
          <p:nvPr/>
        </p:nvPicPr>
        <p:blipFill>
          <a:blip r:embed="rId2"/>
          <a:stretch/>
        </p:blipFill>
        <p:spPr>
          <a:xfrm>
            <a:off x="180000" y="1620000"/>
            <a:ext cx="6233400" cy="5580000"/>
          </a:xfrm>
          <a:prstGeom prst="rect">
            <a:avLst/>
          </a:prstGeom>
          <a:ln w="36000">
            <a:noFill/>
          </a:ln>
        </p:spPr>
      </p:pic>
      <p:sp>
        <p:nvSpPr>
          <p:cNvPr id="228" name="CustomShape 1"/>
          <p:cNvSpPr/>
          <p:nvPr/>
        </p:nvSpPr>
        <p:spPr>
          <a:xfrm>
            <a:off x="6442920" y="2736000"/>
            <a:ext cx="3636360" cy="19800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r>
              <a:rPr lang="en-GB" sz="2200" b="1" strike="noStrike" spc="-1">
                <a:latin typeface="Times new roman"/>
              </a:rPr>
              <a:t>Selection</a:t>
            </a:r>
            <a:r>
              <a:rPr lang="de-DE" sz="2200" b="1" strike="noStrike" spc="-1">
                <a:latin typeface="Times new roman"/>
              </a:rPr>
              <a:t>		AIC</a:t>
            </a:r>
            <a:endParaRPr lang="en-GB" sz="2200" b="0" strike="noStrike" spc="-1">
              <a:latin typeface="Times new roman"/>
            </a:endParaRPr>
          </a:p>
          <a:p>
            <a:r>
              <a:rPr lang="en-GB" sz="2200" b="1" strike="noStrike" spc="-1">
                <a:solidFill>
                  <a:srgbClr val="008000"/>
                </a:solidFill>
                <a:latin typeface="Times new roman"/>
              </a:rPr>
              <a:t>Literature</a:t>
            </a:r>
            <a:r>
              <a:rPr lang="de-DE" sz="2200" b="1" strike="noStrike" spc="-1">
                <a:solidFill>
                  <a:srgbClr val="008000"/>
                </a:solidFill>
                <a:latin typeface="Times new roman"/>
              </a:rPr>
              <a:t> (L2)		5366</a:t>
            </a:r>
            <a:endParaRPr lang="en-GB" sz="2200" b="0" strike="noStrike" spc="-1">
              <a:latin typeface="Times new roman"/>
            </a:endParaRPr>
          </a:p>
        </p:txBody>
      </p:sp>
      <p:sp>
        <p:nvSpPr>
          <p:cNvPr id="229" name="CustomShape 2"/>
          <p:cNvSpPr/>
          <p:nvPr/>
        </p:nvSpPr>
        <p:spPr>
          <a:xfrm>
            <a:off x="2875320" y="1555920"/>
            <a:ext cx="3838320" cy="45972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0" name="CustomShape 3"/>
          <p:cNvSpPr/>
          <p:nvPr/>
        </p:nvSpPr>
        <p:spPr>
          <a:xfrm>
            <a:off x="3957480" y="4321800"/>
            <a:ext cx="175680" cy="349920"/>
          </a:xfrm>
          <a:prstGeom prst="ellipse">
            <a:avLst/>
          </a:prstGeom>
          <a:solidFill>
            <a:srgbClr val="008000"/>
          </a:solidFill>
          <a:ln w="9360">
            <a:solidFill>
              <a:srgbClr val="008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1" name="CustomShape 4"/>
          <p:cNvSpPr/>
          <p:nvPr/>
        </p:nvSpPr>
        <p:spPr>
          <a:xfrm>
            <a:off x="2845080" y="1989000"/>
            <a:ext cx="3838320" cy="45972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2" name="CustomShape 5"/>
          <p:cNvSpPr/>
          <p:nvPr/>
        </p:nvSpPr>
        <p:spPr>
          <a:xfrm>
            <a:off x="3182040" y="325080"/>
            <a:ext cx="3715920" cy="487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ctr"/>
            <a:r>
              <a:rPr lang="en-GB" sz="2800" b="0" strike="noStrike" spc="-1">
                <a:latin typeface="Times new roman"/>
              </a:rPr>
              <a:t>Comparison of conformational models</a:t>
            </a:r>
          </a:p>
        </p:txBody>
      </p:sp>
      <p:pic>
        <p:nvPicPr>
          <p:cNvPr id="233" name="Picture 232"/>
          <p:cNvPicPr/>
          <p:nvPr/>
        </p:nvPicPr>
        <p:blipFill>
          <a:blip r:embed="rId3"/>
          <a:stretch/>
        </p:blipFill>
        <p:spPr>
          <a:xfrm>
            <a:off x="216000" y="161280"/>
            <a:ext cx="774720" cy="774720"/>
          </a:xfrm>
          <a:prstGeom prst="rect">
            <a:avLst/>
          </a:prstGeom>
          <a:ln w="36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233"/>
          <p:cNvPicPr/>
          <p:nvPr/>
        </p:nvPicPr>
        <p:blipFill>
          <a:blip r:embed="rId2"/>
          <a:stretch/>
        </p:blipFill>
        <p:spPr>
          <a:xfrm>
            <a:off x="180000" y="1620000"/>
            <a:ext cx="6233400" cy="5580000"/>
          </a:xfrm>
          <a:prstGeom prst="rect">
            <a:avLst/>
          </a:prstGeom>
          <a:ln w="36000">
            <a:noFill/>
          </a:ln>
        </p:spPr>
      </p:pic>
      <p:sp>
        <p:nvSpPr>
          <p:cNvPr id="235" name="CustomShape 1"/>
          <p:cNvSpPr/>
          <p:nvPr/>
        </p:nvSpPr>
        <p:spPr>
          <a:xfrm>
            <a:off x="3514320" y="3832920"/>
            <a:ext cx="965520" cy="1404000"/>
          </a:xfrm>
          <a:prstGeom prst="ellipse">
            <a:avLst/>
          </a:prstGeom>
          <a:noFill/>
          <a:ln w="38160">
            <a:solidFill>
              <a:srgbClr val="94479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6" name="CustomShape 2"/>
          <p:cNvSpPr/>
          <p:nvPr/>
        </p:nvSpPr>
        <p:spPr>
          <a:xfrm>
            <a:off x="2875320" y="1555920"/>
            <a:ext cx="3838320" cy="45972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7" name="CustomShape 3"/>
          <p:cNvSpPr/>
          <p:nvPr/>
        </p:nvSpPr>
        <p:spPr>
          <a:xfrm>
            <a:off x="3957480" y="4321800"/>
            <a:ext cx="175680" cy="349920"/>
          </a:xfrm>
          <a:prstGeom prst="ellipse">
            <a:avLst/>
          </a:prstGeom>
          <a:solidFill>
            <a:srgbClr val="008000"/>
          </a:solidFill>
          <a:ln w="9360">
            <a:solidFill>
              <a:srgbClr val="008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8" name="CustomShape 4"/>
          <p:cNvSpPr/>
          <p:nvPr/>
        </p:nvSpPr>
        <p:spPr>
          <a:xfrm>
            <a:off x="2845080" y="1989000"/>
            <a:ext cx="3838320" cy="45972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9" name="CustomShape 5"/>
          <p:cNvSpPr/>
          <p:nvPr/>
        </p:nvSpPr>
        <p:spPr>
          <a:xfrm>
            <a:off x="3182040" y="325080"/>
            <a:ext cx="3715920" cy="487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ctr"/>
            <a:r>
              <a:rPr lang="en-GB" sz="2800" b="0" strike="noStrike" spc="-1">
                <a:latin typeface="Times new roman"/>
              </a:rPr>
              <a:t>Comparison of conformational models</a:t>
            </a:r>
          </a:p>
        </p:txBody>
      </p:sp>
      <p:sp>
        <p:nvSpPr>
          <p:cNvPr id="240" name="CustomShape 6"/>
          <p:cNvSpPr/>
          <p:nvPr/>
        </p:nvSpPr>
        <p:spPr>
          <a:xfrm>
            <a:off x="6442920" y="2736000"/>
            <a:ext cx="3636360" cy="19800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r>
              <a:rPr lang="en-GB" sz="2200" b="1" strike="noStrike" spc="-1">
                <a:latin typeface="Times new roman"/>
              </a:rPr>
              <a:t>Selection</a:t>
            </a:r>
            <a:r>
              <a:rPr lang="de-DE" sz="2200" b="1" strike="noStrike" spc="-1">
                <a:latin typeface="Times new roman"/>
              </a:rPr>
              <a:t>		AIC</a:t>
            </a:r>
            <a:endParaRPr lang="en-GB" sz="2200" b="0" strike="noStrike" spc="-1">
              <a:latin typeface="Times new roman"/>
            </a:endParaRPr>
          </a:p>
          <a:p>
            <a:r>
              <a:rPr lang="en-GB" sz="2200" b="1" strike="noStrike" spc="-1">
                <a:solidFill>
                  <a:srgbClr val="008000"/>
                </a:solidFill>
                <a:latin typeface="Times new roman"/>
              </a:rPr>
              <a:t>Literature</a:t>
            </a:r>
            <a:r>
              <a:rPr lang="de-DE" sz="2200" b="1" strike="noStrike" spc="-1">
                <a:solidFill>
                  <a:srgbClr val="008000"/>
                </a:solidFill>
                <a:latin typeface="Times new roman"/>
              </a:rPr>
              <a:t> (L2)		5366</a:t>
            </a:r>
            <a:endParaRPr lang="en-GB" sz="2200" b="0" strike="noStrike" spc="-1">
              <a:latin typeface="Times new roman"/>
            </a:endParaRPr>
          </a:p>
          <a:p>
            <a:r>
              <a:rPr lang="de-DE" sz="2200" b="1" strike="noStrike" spc="-1">
                <a:solidFill>
                  <a:srgbClr val="944794"/>
                </a:solidFill>
                <a:latin typeface="Times new roman"/>
              </a:rPr>
              <a:t>L2, L3 </a:t>
            </a:r>
            <a:r>
              <a:rPr lang="en-GB" sz="2200" b="1" strike="noStrike" spc="-1">
                <a:solidFill>
                  <a:srgbClr val="944794"/>
                </a:solidFill>
                <a:latin typeface="Times new roman"/>
              </a:rPr>
              <a:t>only</a:t>
            </a:r>
            <a:r>
              <a:rPr lang="de-DE" sz="2200" b="1" strike="noStrike" spc="-1">
                <a:solidFill>
                  <a:srgbClr val="944794"/>
                </a:solidFill>
                <a:latin typeface="Times new roman"/>
              </a:rPr>
              <a:t>		4381</a:t>
            </a:r>
            <a:endParaRPr lang="en-GB" sz="2200" b="0" strike="noStrike" spc="-1">
              <a:latin typeface="Times new roman"/>
            </a:endParaRPr>
          </a:p>
        </p:txBody>
      </p:sp>
      <p:pic>
        <p:nvPicPr>
          <p:cNvPr id="241" name="Picture 240"/>
          <p:cNvPicPr/>
          <p:nvPr/>
        </p:nvPicPr>
        <p:blipFill>
          <a:blip r:embed="rId3"/>
          <a:stretch/>
        </p:blipFill>
        <p:spPr>
          <a:xfrm>
            <a:off x="216000" y="161280"/>
            <a:ext cx="774720" cy="774720"/>
          </a:xfrm>
          <a:prstGeom prst="rect">
            <a:avLst/>
          </a:prstGeom>
          <a:ln w="36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Picture 241"/>
          <p:cNvPicPr/>
          <p:nvPr/>
        </p:nvPicPr>
        <p:blipFill>
          <a:blip r:embed="rId2"/>
          <a:stretch/>
        </p:blipFill>
        <p:spPr>
          <a:xfrm>
            <a:off x="180000" y="1620000"/>
            <a:ext cx="6233400" cy="5580000"/>
          </a:xfrm>
          <a:prstGeom prst="rect">
            <a:avLst/>
          </a:prstGeom>
          <a:ln w="36000">
            <a:noFill/>
          </a:ln>
        </p:spPr>
      </p:pic>
      <p:sp>
        <p:nvSpPr>
          <p:cNvPr id="243" name="CustomShape 1"/>
          <p:cNvSpPr/>
          <p:nvPr/>
        </p:nvSpPr>
        <p:spPr>
          <a:xfrm>
            <a:off x="3514320" y="3832920"/>
            <a:ext cx="965520" cy="1404000"/>
          </a:xfrm>
          <a:prstGeom prst="ellipse">
            <a:avLst/>
          </a:prstGeom>
          <a:noFill/>
          <a:ln w="38160">
            <a:solidFill>
              <a:srgbClr val="94479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4" name="CustomShape 2"/>
          <p:cNvSpPr/>
          <p:nvPr/>
        </p:nvSpPr>
        <p:spPr>
          <a:xfrm>
            <a:off x="3426840" y="1929240"/>
            <a:ext cx="1317240" cy="702360"/>
          </a:xfrm>
          <a:prstGeom prst="ellipse">
            <a:avLst/>
          </a:prstGeom>
          <a:noFill/>
          <a:ln w="38160">
            <a:solidFill>
              <a:srgbClr val="FF33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5" name="CustomShape 3"/>
          <p:cNvSpPr/>
          <p:nvPr/>
        </p:nvSpPr>
        <p:spPr>
          <a:xfrm>
            <a:off x="4913640" y="3533760"/>
            <a:ext cx="964800" cy="1492920"/>
          </a:xfrm>
          <a:prstGeom prst="ellipse">
            <a:avLst/>
          </a:prstGeom>
          <a:noFill/>
          <a:ln w="38160">
            <a:solidFill>
              <a:srgbClr val="FF33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6" name="CustomShape 4"/>
          <p:cNvSpPr/>
          <p:nvPr/>
        </p:nvSpPr>
        <p:spPr>
          <a:xfrm>
            <a:off x="1058040" y="3658680"/>
            <a:ext cx="700200" cy="1227960"/>
          </a:xfrm>
          <a:prstGeom prst="ellipse">
            <a:avLst/>
          </a:prstGeom>
          <a:noFill/>
          <a:ln w="38160">
            <a:solidFill>
              <a:srgbClr val="FF33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7" name="CustomShape 5"/>
          <p:cNvSpPr/>
          <p:nvPr/>
        </p:nvSpPr>
        <p:spPr>
          <a:xfrm>
            <a:off x="2142360" y="4224600"/>
            <a:ext cx="964800" cy="1404000"/>
          </a:xfrm>
          <a:prstGeom prst="ellipse">
            <a:avLst/>
          </a:prstGeom>
          <a:noFill/>
          <a:ln w="38160">
            <a:solidFill>
              <a:srgbClr val="FF33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" name="CustomShape 6"/>
          <p:cNvSpPr/>
          <p:nvPr/>
        </p:nvSpPr>
        <p:spPr>
          <a:xfrm>
            <a:off x="2875320" y="1555920"/>
            <a:ext cx="3838320" cy="45972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9" name="CustomShape 7"/>
          <p:cNvSpPr/>
          <p:nvPr/>
        </p:nvSpPr>
        <p:spPr>
          <a:xfrm>
            <a:off x="3957480" y="4321800"/>
            <a:ext cx="175680" cy="349920"/>
          </a:xfrm>
          <a:prstGeom prst="ellipse">
            <a:avLst/>
          </a:prstGeom>
          <a:solidFill>
            <a:srgbClr val="008000"/>
          </a:solidFill>
          <a:ln w="9360">
            <a:solidFill>
              <a:srgbClr val="008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0" name="CustomShape 8"/>
          <p:cNvSpPr/>
          <p:nvPr/>
        </p:nvSpPr>
        <p:spPr>
          <a:xfrm>
            <a:off x="2845080" y="1989000"/>
            <a:ext cx="3838320" cy="45972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9"/>
          <p:cNvSpPr/>
          <p:nvPr/>
        </p:nvSpPr>
        <p:spPr>
          <a:xfrm>
            <a:off x="3182040" y="325080"/>
            <a:ext cx="3715920" cy="487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ctr"/>
            <a:r>
              <a:rPr lang="en-GB" sz="2800" b="0" strike="noStrike" spc="-1">
                <a:latin typeface="Times new roman"/>
              </a:rPr>
              <a:t>Comparison of conformational models</a:t>
            </a:r>
          </a:p>
        </p:txBody>
      </p:sp>
      <p:sp>
        <p:nvSpPr>
          <p:cNvPr id="252" name="CustomShape 10"/>
          <p:cNvSpPr/>
          <p:nvPr/>
        </p:nvSpPr>
        <p:spPr>
          <a:xfrm>
            <a:off x="6442920" y="2736000"/>
            <a:ext cx="3636360" cy="19800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r>
              <a:rPr lang="en-GB" sz="2200" b="1" strike="noStrike" spc="-1">
                <a:latin typeface="Times new roman"/>
              </a:rPr>
              <a:t>Selection</a:t>
            </a:r>
            <a:r>
              <a:rPr lang="de-DE" sz="2200" b="1" strike="noStrike" spc="-1">
                <a:latin typeface="Times new roman"/>
              </a:rPr>
              <a:t>		AIC</a:t>
            </a:r>
            <a:endParaRPr lang="en-GB" sz="2200" b="0" strike="noStrike" spc="-1">
              <a:latin typeface="Times new roman"/>
            </a:endParaRPr>
          </a:p>
          <a:p>
            <a:r>
              <a:rPr lang="en-GB" sz="2200" b="1" strike="noStrike" spc="-1">
                <a:solidFill>
                  <a:srgbClr val="008000"/>
                </a:solidFill>
                <a:latin typeface="Times new roman"/>
              </a:rPr>
              <a:t>Literature</a:t>
            </a:r>
            <a:r>
              <a:rPr lang="de-DE" sz="2200" b="1" strike="noStrike" spc="-1">
                <a:solidFill>
                  <a:srgbClr val="008000"/>
                </a:solidFill>
                <a:latin typeface="Times new roman"/>
              </a:rPr>
              <a:t> (L2)		5366</a:t>
            </a:r>
            <a:endParaRPr lang="en-GB" sz="2200" b="0" strike="noStrike" spc="-1">
              <a:latin typeface="Times new roman"/>
            </a:endParaRPr>
          </a:p>
          <a:p>
            <a:r>
              <a:rPr lang="de-DE" sz="2200" b="1" strike="noStrike" spc="-1">
                <a:solidFill>
                  <a:srgbClr val="944794"/>
                </a:solidFill>
                <a:latin typeface="Times new roman"/>
              </a:rPr>
              <a:t>L2, L3 </a:t>
            </a:r>
            <a:r>
              <a:rPr lang="en-GB" sz="2200" b="1" strike="noStrike" spc="-1">
                <a:solidFill>
                  <a:srgbClr val="944794"/>
                </a:solidFill>
                <a:latin typeface="Times new roman"/>
              </a:rPr>
              <a:t>only</a:t>
            </a:r>
            <a:r>
              <a:rPr lang="de-DE" sz="2200" b="1" strike="noStrike" spc="-1">
                <a:solidFill>
                  <a:srgbClr val="944794"/>
                </a:solidFill>
                <a:latin typeface="Times new roman"/>
              </a:rPr>
              <a:t>		4381</a:t>
            </a:r>
            <a:endParaRPr lang="en-GB" sz="2200" b="0" strike="noStrike" spc="-1">
              <a:latin typeface="Times new roman"/>
            </a:endParaRPr>
          </a:p>
          <a:p>
            <a:r>
              <a:rPr lang="de-DE" sz="2200" b="1" strike="noStrike" spc="-1">
                <a:solidFill>
                  <a:srgbClr val="FF3300"/>
                </a:solidFill>
                <a:latin typeface="Times new roman"/>
              </a:rPr>
              <a:t>L1, L4, L5 </a:t>
            </a:r>
            <a:r>
              <a:rPr lang="en-GB" sz="2200" b="1" strike="noStrike" spc="-1">
                <a:solidFill>
                  <a:srgbClr val="FF3300"/>
                </a:solidFill>
                <a:latin typeface="Times new roman"/>
              </a:rPr>
              <a:t>only</a:t>
            </a:r>
            <a:r>
              <a:rPr lang="de-DE" sz="2200" b="1" strike="noStrike" spc="-1">
                <a:solidFill>
                  <a:srgbClr val="FF3300"/>
                </a:solidFill>
                <a:latin typeface="Times new roman"/>
              </a:rPr>
              <a:t>	4670</a:t>
            </a:r>
            <a:endParaRPr lang="en-GB" sz="2200" b="0" strike="noStrike" spc="-1">
              <a:latin typeface="Times new roman"/>
            </a:endParaRPr>
          </a:p>
        </p:txBody>
      </p:sp>
      <p:pic>
        <p:nvPicPr>
          <p:cNvPr id="253" name="Picture 252"/>
          <p:cNvPicPr/>
          <p:nvPr/>
        </p:nvPicPr>
        <p:blipFill>
          <a:blip r:embed="rId3"/>
          <a:stretch/>
        </p:blipFill>
        <p:spPr>
          <a:xfrm>
            <a:off x="216000" y="161280"/>
            <a:ext cx="774720" cy="774720"/>
          </a:xfrm>
          <a:prstGeom prst="rect">
            <a:avLst/>
          </a:prstGeom>
          <a:ln w="36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Picture 253"/>
          <p:cNvPicPr/>
          <p:nvPr/>
        </p:nvPicPr>
        <p:blipFill>
          <a:blip r:embed="rId2"/>
          <a:stretch/>
        </p:blipFill>
        <p:spPr>
          <a:xfrm>
            <a:off x="180000" y="1620000"/>
            <a:ext cx="6233400" cy="5580000"/>
          </a:xfrm>
          <a:prstGeom prst="rect">
            <a:avLst/>
          </a:prstGeom>
          <a:ln w="36000">
            <a:noFill/>
          </a:ln>
        </p:spPr>
      </p:pic>
      <p:sp>
        <p:nvSpPr>
          <p:cNvPr id="255" name="CustomShape 1"/>
          <p:cNvSpPr/>
          <p:nvPr/>
        </p:nvSpPr>
        <p:spPr>
          <a:xfrm>
            <a:off x="3514320" y="3832920"/>
            <a:ext cx="965520" cy="1404000"/>
          </a:xfrm>
          <a:prstGeom prst="ellipse">
            <a:avLst/>
          </a:prstGeom>
          <a:noFill/>
          <a:ln w="38160">
            <a:solidFill>
              <a:srgbClr val="94479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6" name="CustomShape 2"/>
          <p:cNvSpPr/>
          <p:nvPr/>
        </p:nvSpPr>
        <p:spPr>
          <a:xfrm>
            <a:off x="1058040" y="3658680"/>
            <a:ext cx="700200" cy="1227960"/>
          </a:xfrm>
          <a:prstGeom prst="ellipse">
            <a:avLst/>
          </a:prstGeom>
          <a:noFill/>
          <a:ln w="38160">
            <a:solidFill>
              <a:srgbClr val="FF33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7" name="CustomShape 3"/>
          <p:cNvSpPr/>
          <p:nvPr/>
        </p:nvSpPr>
        <p:spPr>
          <a:xfrm>
            <a:off x="3481920" y="3894120"/>
            <a:ext cx="964800" cy="1404360"/>
          </a:xfrm>
          <a:prstGeom prst="ellipse">
            <a:avLst/>
          </a:prstGeom>
          <a:noFill/>
          <a:ln w="3816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8" name="CustomShape 4"/>
          <p:cNvSpPr/>
          <p:nvPr/>
        </p:nvSpPr>
        <p:spPr>
          <a:xfrm>
            <a:off x="1025280" y="3720240"/>
            <a:ext cx="700560" cy="1227960"/>
          </a:xfrm>
          <a:prstGeom prst="ellipse">
            <a:avLst/>
          </a:prstGeom>
          <a:noFill/>
          <a:ln w="3816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9" name="CustomShape 5"/>
          <p:cNvSpPr/>
          <p:nvPr/>
        </p:nvSpPr>
        <p:spPr>
          <a:xfrm>
            <a:off x="2875320" y="1555920"/>
            <a:ext cx="3838320" cy="45972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0" name="CustomShape 6"/>
          <p:cNvSpPr/>
          <p:nvPr/>
        </p:nvSpPr>
        <p:spPr>
          <a:xfrm>
            <a:off x="3957480" y="4321800"/>
            <a:ext cx="175680" cy="349920"/>
          </a:xfrm>
          <a:prstGeom prst="ellipse">
            <a:avLst/>
          </a:prstGeom>
          <a:solidFill>
            <a:srgbClr val="008000"/>
          </a:solidFill>
          <a:ln w="9360">
            <a:solidFill>
              <a:srgbClr val="008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1" name="CustomShape 7"/>
          <p:cNvSpPr/>
          <p:nvPr/>
        </p:nvSpPr>
        <p:spPr>
          <a:xfrm>
            <a:off x="2845080" y="1989000"/>
            <a:ext cx="3838320" cy="45972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2" name="CustomShape 8"/>
          <p:cNvSpPr/>
          <p:nvPr/>
        </p:nvSpPr>
        <p:spPr>
          <a:xfrm>
            <a:off x="7308360" y="5229360"/>
            <a:ext cx="1871640" cy="53064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r>
              <a:rPr lang="de-DE" sz="2400" b="1" strike="noStrike" spc="-1">
                <a:latin typeface="Times new roman"/>
              </a:rPr>
              <a:t>Q</a:t>
            </a:r>
            <a:r>
              <a:rPr lang="de-DE" sz="2400" b="1" strike="noStrike" spc="-1" baseline="-25000">
                <a:latin typeface="Times new roman"/>
              </a:rPr>
              <a:t>PCS</a:t>
            </a:r>
            <a:r>
              <a:rPr lang="de-DE" sz="2400" b="1" strike="noStrike" spc="-1">
                <a:latin typeface="Times new roman"/>
              </a:rPr>
              <a:t> ~ 0.219</a:t>
            </a:r>
            <a:endParaRPr lang="en-GB" sz="2400" b="0" strike="noStrike" spc="-1">
              <a:latin typeface="Times new roman"/>
            </a:endParaRPr>
          </a:p>
          <a:p>
            <a:r>
              <a:rPr lang="de-DE" sz="2400" b="1" strike="noStrike" spc="-1">
                <a:latin typeface="Times new roman"/>
              </a:rPr>
              <a:t>Q</a:t>
            </a:r>
            <a:r>
              <a:rPr lang="de-DE" sz="2400" b="1" strike="noStrike" spc="-1" baseline="-25000">
                <a:latin typeface="Times new roman"/>
              </a:rPr>
              <a:t>RDC</a:t>
            </a:r>
            <a:r>
              <a:rPr lang="de-DE" sz="2400" b="1" strike="noStrike" spc="-1">
                <a:latin typeface="Times new roman"/>
              </a:rPr>
              <a:t> ~ 0.343</a:t>
            </a:r>
            <a:endParaRPr lang="en-GB" sz="2400" b="0" strike="noStrike" spc="-1">
              <a:latin typeface="Times new roman"/>
            </a:endParaRPr>
          </a:p>
        </p:txBody>
      </p:sp>
      <p:sp>
        <p:nvSpPr>
          <p:cNvPr id="263" name="CustomShape 9"/>
          <p:cNvSpPr/>
          <p:nvPr/>
        </p:nvSpPr>
        <p:spPr>
          <a:xfrm>
            <a:off x="3182040" y="325080"/>
            <a:ext cx="3715920" cy="487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ctr"/>
            <a:r>
              <a:rPr lang="en-GB" sz="2800" b="0" strike="noStrike" spc="-1">
                <a:latin typeface="Times new roman"/>
              </a:rPr>
              <a:t>Comparison of conformational models</a:t>
            </a:r>
          </a:p>
        </p:txBody>
      </p:sp>
      <p:sp>
        <p:nvSpPr>
          <p:cNvPr id="264" name="CustomShape 10"/>
          <p:cNvSpPr/>
          <p:nvPr/>
        </p:nvSpPr>
        <p:spPr>
          <a:xfrm>
            <a:off x="6442920" y="2736000"/>
            <a:ext cx="3636360" cy="19800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r>
              <a:rPr lang="en-GB" sz="2200" b="1" strike="noStrike" spc="-1">
                <a:latin typeface="Times new roman"/>
              </a:rPr>
              <a:t>Selection</a:t>
            </a:r>
            <a:r>
              <a:rPr lang="de-DE" sz="2200" b="1" strike="noStrike" spc="-1">
                <a:latin typeface="Times new roman"/>
              </a:rPr>
              <a:t>		AIC</a:t>
            </a:r>
            <a:endParaRPr lang="en-GB" sz="2200" b="0" strike="noStrike" spc="-1">
              <a:latin typeface="Times new roman"/>
            </a:endParaRPr>
          </a:p>
          <a:p>
            <a:r>
              <a:rPr lang="en-GB" sz="2200" b="1" strike="noStrike" spc="-1">
                <a:solidFill>
                  <a:srgbClr val="008000"/>
                </a:solidFill>
                <a:latin typeface="Times new roman"/>
              </a:rPr>
              <a:t>Literature</a:t>
            </a:r>
            <a:r>
              <a:rPr lang="de-DE" sz="2200" b="1" strike="noStrike" spc="-1">
                <a:solidFill>
                  <a:srgbClr val="008000"/>
                </a:solidFill>
                <a:latin typeface="Times new roman"/>
              </a:rPr>
              <a:t> (L2)		5366</a:t>
            </a:r>
            <a:endParaRPr lang="en-GB" sz="2200" b="0" strike="noStrike" spc="-1">
              <a:latin typeface="Times new roman"/>
            </a:endParaRPr>
          </a:p>
          <a:p>
            <a:r>
              <a:rPr lang="de-DE" sz="2200" b="1" strike="noStrike" spc="-1">
                <a:solidFill>
                  <a:srgbClr val="944794"/>
                </a:solidFill>
                <a:latin typeface="Times new roman"/>
              </a:rPr>
              <a:t>L2, L3 </a:t>
            </a:r>
            <a:r>
              <a:rPr lang="en-GB" sz="2200" b="1" strike="noStrike" spc="-1">
                <a:solidFill>
                  <a:srgbClr val="944794"/>
                </a:solidFill>
                <a:latin typeface="Times new roman"/>
              </a:rPr>
              <a:t>only</a:t>
            </a:r>
            <a:r>
              <a:rPr lang="de-DE" sz="2200" b="1" strike="noStrike" spc="-1">
                <a:solidFill>
                  <a:srgbClr val="944794"/>
                </a:solidFill>
                <a:latin typeface="Times new roman"/>
              </a:rPr>
              <a:t>		4381</a:t>
            </a:r>
            <a:endParaRPr lang="en-GB" sz="2200" b="0" strike="noStrike" spc="-1">
              <a:latin typeface="Times new roman"/>
            </a:endParaRPr>
          </a:p>
          <a:p>
            <a:r>
              <a:rPr lang="de-DE" sz="2200" b="1" strike="noStrike" spc="-1">
                <a:solidFill>
                  <a:srgbClr val="FF3300"/>
                </a:solidFill>
                <a:latin typeface="Times new roman"/>
              </a:rPr>
              <a:t>L1, L4, L5 </a:t>
            </a:r>
            <a:r>
              <a:rPr lang="en-GB" sz="2200" b="1" strike="noStrike" spc="-1">
                <a:solidFill>
                  <a:srgbClr val="FF3300"/>
                </a:solidFill>
                <a:latin typeface="Times new roman"/>
              </a:rPr>
              <a:t>only</a:t>
            </a:r>
            <a:r>
              <a:rPr lang="de-DE" sz="2200" b="1" strike="noStrike" spc="-1">
                <a:solidFill>
                  <a:srgbClr val="FF3300"/>
                </a:solidFill>
                <a:latin typeface="Times new roman"/>
              </a:rPr>
              <a:t>	4670</a:t>
            </a:r>
            <a:endParaRPr lang="en-GB" sz="2200" b="0" strike="noStrike" spc="-1">
              <a:latin typeface="Times new roman"/>
            </a:endParaRPr>
          </a:p>
          <a:p>
            <a:r>
              <a:rPr lang="de-DE" sz="2200" b="1" strike="noStrike" spc="-1">
                <a:solidFill>
                  <a:srgbClr val="333399"/>
                </a:solidFill>
                <a:latin typeface="Times new roman"/>
              </a:rPr>
              <a:t>All </a:t>
            </a:r>
            <a:r>
              <a:rPr lang="en-GB" sz="2200" b="1" strike="noStrike" spc="-1">
                <a:solidFill>
                  <a:srgbClr val="333399"/>
                </a:solidFill>
                <a:latin typeface="Times new roman"/>
              </a:rPr>
              <a:t>fields</a:t>
            </a:r>
            <a:r>
              <a:rPr lang="de-DE" sz="2200" b="1" strike="noStrike" spc="-1">
                <a:solidFill>
                  <a:srgbClr val="333399"/>
                </a:solidFill>
                <a:latin typeface="Times new roman"/>
              </a:rPr>
              <a:t>		4140</a:t>
            </a:r>
            <a:endParaRPr lang="en-GB" sz="2200" b="0" strike="noStrike" spc="-1">
              <a:latin typeface="Times new roman"/>
            </a:endParaRPr>
          </a:p>
        </p:txBody>
      </p:sp>
      <p:sp>
        <p:nvSpPr>
          <p:cNvPr id="265" name="CustomShape 11"/>
          <p:cNvSpPr/>
          <p:nvPr/>
        </p:nvSpPr>
        <p:spPr>
          <a:xfrm>
            <a:off x="4913640" y="3534120"/>
            <a:ext cx="964800" cy="1492920"/>
          </a:xfrm>
          <a:prstGeom prst="ellipse">
            <a:avLst/>
          </a:prstGeom>
          <a:noFill/>
          <a:ln w="38160">
            <a:solidFill>
              <a:srgbClr val="FF33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6" name="CustomShape 12"/>
          <p:cNvSpPr/>
          <p:nvPr/>
        </p:nvSpPr>
        <p:spPr>
          <a:xfrm>
            <a:off x="3427200" y="1929600"/>
            <a:ext cx="1317240" cy="702360"/>
          </a:xfrm>
          <a:prstGeom prst="ellipse">
            <a:avLst/>
          </a:prstGeom>
          <a:noFill/>
          <a:ln w="38160">
            <a:solidFill>
              <a:srgbClr val="FF33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7" name="CustomShape 13"/>
          <p:cNvSpPr/>
          <p:nvPr/>
        </p:nvSpPr>
        <p:spPr>
          <a:xfrm>
            <a:off x="2142360" y="4224600"/>
            <a:ext cx="964800" cy="1404000"/>
          </a:xfrm>
          <a:prstGeom prst="ellipse">
            <a:avLst/>
          </a:prstGeom>
          <a:noFill/>
          <a:ln w="38160">
            <a:solidFill>
              <a:srgbClr val="FF33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8" name="CustomShape 14"/>
          <p:cNvSpPr/>
          <p:nvPr/>
        </p:nvSpPr>
        <p:spPr>
          <a:xfrm>
            <a:off x="4833720" y="3522960"/>
            <a:ext cx="975960" cy="1493640"/>
          </a:xfrm>
          <a:prstGeom prst="ellipse">
            <a:avLst/>
          </a:prstGeom>
          <a:noFill/>
          <a:ln w="3816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9" name="CustomShape 15"/>
          <p:cNvSpPr/>
          <p:nvPr/>
        </p:nvSpPr>
        <p:spPr>
          <a:xfrm>
            <a:off x="2181240" y="4184280"/>
            <a:ext cx="965520" cy="1404360"/>
          </a:xfrm>
          <a:prstGeom prst="ellipse">
            <a:avLst/>
          </a:prstGeom>
          <a:noFill/>
          <a:ln w="3816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0" name="CustomShape 16"/>
          <p:cNvSpPr/>
          <p:nvPr/>
        </p:nvSpPr>
        <p:spPr>
          <a:xfrm>
            <a:off x="3466080" y="1991160"/>
            <a:ext cx="1317240" cy="702000"/>
          </a:xfrm>
          <a:prstGeom prst="ellipse">
            <a:avLst/>
          </a:prstGeom>
          <a:noFill/>
          <a:ln w="3816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1" name="CustomShape 17"/>
          <p:cNvSpPr/>
          <p:nvPr/>
        </p:nvSpPr>
        <p:spPr>
          <a:xfrm>
            <a:off x="9180000" y="6660000"/>
            <a:ext cx="720000" cy="7200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72" name="Picture 271"/>
          <p:cNvPicPr/>
          <p:nvPr/>
        </p:nvPicPr>
        <p:blipFill>
          <a:blip r:embed="rId3"/>
          <a:stretch/>
        </p:blipFill>
        <p:spPr>
          <a:xfrm>
            <a:off x="216000" y="161280"/>
            <a:ext cx="774720" cy="774720"/>
          </a:xfrm>
          <a:prstGeom prst="rect">
            <a:avLst/>
          </a:prstGeom>
          <a:ln w="36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100000">
              <a:srgbClr val="83CA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CustomShape 1"/>
          <p:cNvSpPr/>
          <p:nvPr/>
        </p:nvSpPr>
        <p:spPr>
          <a:xfrm>
            <a:off x="3182040" y="325080"/>
            <a:ext cx="3715920" cy="487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ctr"/>
            <a:r>
              <a:rPr lang="en-GB" sz="2800" b="0" strike="noStrike" spc="-1">
                <a:latin typeface="Times new roman"/>
              </a:rPr>
              <a:t>Conclusions – lactose is mobile in solution</a:t>
            </a:r>
          </a:p>
        </p:txBody>
      </p:sp>
      <p:pic>
        <p:nvPicPr>
          <p:cNvPr id="274" name="Picture 273"/>
          <p:cNvPicPr/>
          <p:nvPr/>
        </p:nvPicPr>
        <p:blipFill>
          <a:blip r:embed="rId2"/>
          <a:stretch/>
        </p:blipFill>
        <p:spPr>
          <a:xfrm>
            <a:off x="2232000" y="1140480"/>
            <a:ext cx="1728000" cy="6059520"/>
          </a:xfrm>
          <a:prstGeom prst="rect">
            <a:avLst/>
          </a:prstGeom>
          <a:ln w="36000">
            <a:noFill/>
          </a:ln>
        </p:spPr>
      </p:pic>
      <p:pic>
        <p:nvPicPr>
          <p:cNvPr id="275" name="Picture 274"/>
          <p:cNvPicPr/>
          <p:nvPr/>
        </p:nvPicPr>
        <p:blipFill>
          <a:blip r:embed="rId3"/>
          <a:stretch/>
        </p:blipFill>
        <p:spPr>
          <a:xfrm>
            <a:off x="5831640" y="1008000"/>
            <a:ext cx="2808360" cy="6408720"/>
          </a:xfrm>
          <a:prstGeom prst="rect">
            <a:avLst/>
          </a:prstGeom>
          <a:ln w="36000">
            <a:noFill/>
          </a:ln>
        </p:spPr>
      </p:pic>
      <p:pic>
        <p:nvPicPr>
          <p:cNvPr id="276" name="Picture 275"/>
          <p:cNvPicPr/>
          <p:nvPr/>
        </p:nvPicPr>
        <p:blipFill>
          <a:blip r:embed="rId4"/>
          <a:stretch/>
        </p:blipFill>
        <p:spPr>
          <a:xfrm>
            <a:off x="216000" y="161280"/>
            <a:ext cx="774720" cy="774720"/>
          </a:xfrm>
          <a:prstGeom prst="rect">
            <a:avLst/>
          </a:prstGeom>
          <a:ln w="36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extShape 1"/>
          <p:cNvSpPr txBox="1"/>
          <p:nvPr/>
        </p:nvSpPr>
        <p:spPr>
          <a:xfrm>
            <a:off x="3493800" y="355320"/>
            <a:ext cx="3092760" cy="402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2800" b="0" strike="noStrike" spc="-1">
                <a:latin typeface="Times New Roman"/>
              </a:rPr>
              <a:t>Relaxation dispersion</a:t>
            </a:r>
            <a:endParaRPr lang="en-GB" sz="2800" b="0" strike="noStrike" spc="-1">
              <a:latin typeface="Arial"/>
            </a:endParaRPr>
          </a:p>
        </p:txBody>
      </p:sp>
      <p:pic>
        <p:nvPicPr>
          <p:cNvPr id="278" name="Picture 277"/>
          <p:cNvPicPr/>
          <p:nvPr/>
        </p:nvPicPr>
        <p:blipFill>
          <a:blip r:embed="rId2"/>
          <a:stretch/>
        </p:blipFill>
        <p:spPr>
          <a:xfrm>
            <a:off x="1871640" y="1481400"/>
            <a:ext cx="6120360" cy="5142600"/>
          </a:xfrm>
          <a:prstGeom prst="rect">
            <a:avLst/>
          </a:prstGeom>
          <a:ln w="36000">
            <a:noFill/>
          </a:ln>
        </p:spPr>
      </p:pic>
      <p:pic>
        <p:nvPicPr>
          <p:cNvPr id="279" name="Picture 278"/>
          <p:cNvPicPr/>
          <p:nvPr/>
        </p:nvPicPr>
        <p:blipFill>
          <a:blip r:embed="rId3"/>
          <a:stretch/>
        </p:blipFill>
        <p:spPr>
          <a:xfrm>
            <a:off x="202320" y="174960"/>
            <a:ext cx="774720" cy="774720"/>
          </a:xfrm>
          <a:prstGeom prst="rect">
            <a:avLst/>
          </a:prstGeom>
          <a:ln w="36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/>
          <p:nvPr/>
        </p:nvPicPr>
        <p:blipFill>
          <a:blip r:embed="rId2"/>
          <a:stretch/>
        </p:blipFill>
        <p:spPr>
          <a:xfrm>
            <a:off x="-6480" y="-7200"/>
            <a:ext cx="10079280" cy="7559640"/>
          </a:xfrm>
          <a:prstGeom prst="rect">
            <a:avLst/>
          </a:prstGeom>
          <a:ln w="36000">
            <a:noFill/>
          </a:ln>
        </p:spPr>
      </p:pic>
      <p:pic>
        <p:nvPicPr>
          <p:cNvPr id="62" name="Picture 61"/>
          <p:cNvPicPr/>
          <p:nvPr/>
        </p:nvPicPr>
        <p:blipFill>
          <a:blip r:embed="rId3"/>
          <a:stretch/>
        </p:blipFill>
        <p:spPr>
          <a:xfrm>
            <a:off x="8568000" y="216360"/>
            <a:ext cx="1368000" cy="575640"/>
          </a:xfrm>
          <a:prstGeom prst="rect">
            <a:avLst/>
          </a:prstGeom>
          <a:ln w="36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extShape 1"/>
          <p:cNvSpPr txBox="1"/>
          <p:nvPr/>
        </p:nvSpPr>
        <p:spPr>
          <a:xfrm>
            <a:off x="2652120" y="355320"/>
            <a:ext cx="4673160" cy="402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2800" b="0" strike="noStrike" spc="-1">
                <a:latin typeface="Times New Roman"/>
              </a:rPr>
              <a:t>Collaboration in relax</a:t>
            </a:r>
            <a:endParaRPr lang="en-GB" sz="2800" b="0" strike="noStrike" spc="-1">
              <a:latin typeface="Arial"/>
            </a:endParaRPr>
          </a:p>
        </p:txBody>
      </p:sp>
      <p:sp>
        <p:nvSpPr>
          <p:cNvPr id="281" name="TextShape 2"/>
          <p:cNvSpPr txBox="1"/>
          <p:nvPr/>
        </p:nvSpPr>
        <p:spPr>
          <a:xfrm>
            <a:off x="504000" y="1512000"/>
            <a:ext cx="9360000" cy="72468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Sébastien Morin (Stéphane Gagné) – added a relaxation dispersion analysis to relax in 2009.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282" name="TextShape 3"/>
          <p:cNvSpPr txBox="1"/>
          <p:nvPr/>
        </p:nvSpPr>
        <p:spPr>
          <a:xfrm>
            <a:off x="504000" y="2573280"/>
            <a:ext cx="9360000" cy="47304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Never completed, but analysis restored and R</a:t>
            </a:r>
            <a:r>
              <a:rPr lang="en-GB" sz="2200" b="0" strike="noStrike" spc="-1" baseline="-33000">
                <a:latin typeface="Times New Roman"/>
              </a:rPr>
              <a:t>1ρ</a:t>
            </a:r>
            <a:r>
              <a:rPr lang="en-GB" sz="2200" b="0" strike="noStrike" spc="-1">
                <a:latin typeface="Times New Roman"/>
              </a:rPr>
              <a:t> data support added.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283" name="TextShape 4"/>
          <p:cNvSpPr txBox="1"/>
          <p:nvPr/>
        </p:nvSpPr>
        <p:spPr>
          <a:xfrm>
            <a:off x="504000" y="3383280"/>
            <a:ext cx="9360000" cy="72468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Troels Linnet (Kaare Teilum) – added CPMG models and features for his NLS analysis.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284" name="TextShape 5"/>
          <p:cNvSpPr txBox="1"/>
          <p:nvPr/>
        </p:nvSpPr>
        <p:spPr>
          <a:xfrm>
            <a:off x="504000" y="4445280"/>
            <a:ext cx="8927280" cy="72468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Paul Schanda, Dominique Marion, &amp; Mathilde Lescanne – donated code for many analytic and dispersion CPMG models.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285" name="TextShape 6"/>
          <p:cNvSpPr txBox="1"/>
          <p:nvPr/>
        </p:nvSpPr>
        <p:spPr>
          <a:xfrm>
            <a:off x="504000" y="5506920"/>
            <a:ext cx="9360000" cy="72468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Nikolai Skrynnikov &amp; Martin Tollinger – donated code developed in Lewis Kay's lab in 2001 (organised by Paul Schanda).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286" name="TextShape 7"/>
          <p:cNvSpPr txBox="1"/>
          <p:nvPr/>
        </p:nvSpPr>
        <p:spPr>
          <a:xfrm>
            <a:off x="504000" y="6568920"/>
            <a:ext cx="9360000" cy="46800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Gary Thompson – wrote the multi-processor code to run on clusters with MPI.</a:t>
            </a:r>
            <a:endParaRPr lang="en-GB" sz="2200" b="0" strike="noStrike" spc="-1">
              <a:latin typeface="Arial"/>
            </a:endParaRPr>
          </a:p>
        </p:txBody>
      </p:sp>
      <p:pic>
        <p:nvPicPr>
          <p:cNvPr id="287" name="Picture 286"/>
          <p:cNvPicPr/>
          <p:nvPr/>
        </p:nvPicPr>
        <p:blipFill>
          <a:blip r:embed="rId2"/>
          <a:stretch/>
        </p:blipFill>
        <p:spPr>
          <a:xfrm>
            <a:off x="202320" y="174960"/>
            <a:ext cx="774720" cy="774720"/>
          </a:xfrm>
          <a:prstGeom prst="rect">
            <a:avLst/>
          </a:prstGeom>
          <a:ln w="36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extShape 1"/>
          <p:cNvSpPr txBox="1"/>
          <p:nvPr/>
        </p:nvSpPr>
        <p:spPr>
          <a:xfrm>
            <a:off x="2935440" y="355320"/>
            <a:ext cx="4208400" cy="402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2800" b="0" strike="noStrike" spc="-1">
                <a:latin typeface="Times New Roman"/>
              </a:rPr>
              <a:t>Relaxation dispersion models</a:t>
            </a:r>
            <a:endParaRPr lang="en-GB" sz="2800" b="0" strike="noStrike" spc="-1">
              <a:latin typeface="Arial"/>
            </a:endParaRPr>
          </a:p>
        </p:txBody>
      </p:sp>
      <p:sp>
        <p:nvSpPr>
          <p:cNvPr id="289" name="TextShape 2"/>
          <p:cNvSpPr txBox="1"/>
          <p:nvPr/>
        </p:nvSpPr>
        <p:spPr>
          <a:xfrm>
            <a:off x="360000" y="4637880"/>
            <a:ext cx="9360000" cy="4075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Analytic models – derive equations under specific conditions.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290" name="TextShape 3"/>
          <p:cNvSpPr txBox="1"/>
          <p:nvPr/>
        </p:nvSpPr>
        <p:spPr>
          <a:xfrm>
            <a:off x="360000" y="1544400"/>
            <a:ext cx="9360000" cy="4075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Dispersion described by Bloch-McConnell equations.</a:t>
            </a:r>
            <a:endParaRPr lang="en-GB" sz="2200" b="0" strike="noStrike" spc="-1">
              <a:latin typeface="Arial"/>
            </a:endParaRPr>
          </a:p>
        </p:txBody>
      </p:sp>
      <p:pic>
        <p:nvPicPr>
          <p:cNvPr id="291" name="Picture 290"/>
          <p:cNvPicPr/>
          <p:nvPr/>
        </p:nvPicPr>
        <p:blipFill>
          <a:blip r:embed="rId2"/>
          <a:stretch/>
        </p:blipFill>
        <p:spPr>
          <a:xfrm>
            <a:off x="202320" y="174960"/>
            <a:ext cx="774720" cy="774720"/>
          </a:xfrm>
          <a:prstGeom prst="rect">
            <a:avLst/>
          </a:prstGeom>
          <a:ln w="36000">
            <a:noFill/>
          </a:ln>
        </p:spPr>
      </p:pic>
      <p:sp>
        <p:nvSpPr>
          <p:cNvPr id="292" name="TextShape 4"/>
          <p:cNvSpPr txBox="1"/>
          <p:nvPr/>
        </p:nvSpPr>
        <p:spPr>
          <a:xfrm>
            <a:off x="360000" y="3094920"/>
            <a:ext cx="9360000" cy="4165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No mathematical solution </a:t>
            </a:r>
            <a:r>
              <a:rPr lang="en-GB" sz="2200" b="0" strike="noStrike" spc="-1">
                <a:latin typeface="WenQuanYi Micro Hei Mono"/>
                <a:ea typeface="WenQuanYi Micro Hei Mono"/>
              </a:rPr>
              <a:t>→</a:t>
            </a:r>
            <a:r>
              <a:rPr lang="en-GB" sz="2200" b="0" strike="noStrike" spc="-1">
                <a:latin typeface="Times New Roman"/>
              </a:rPr>
              <a:t> mathematical optimisation of models.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293" name="TextShape 5"/>
          <p:cNvSpPr txBox="1"/>
          <p:nvPr/>
        </p:nvSpPr>
        <p:spPr>
          <a:xfrm>
            <a:off x="360000" y="6188400"/>
            <a:ext cx="9360000" cy="4075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Numeric models – solve the Bloch-McConnell equations numerically.</a:t>
            </a:r>
            <a:endParaRPr lang="en-GB" sz="2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TextShape 1"/>
          <p:cNvSpPr txBox="1"/>
          <p:nvPr/>
        </p:nvSpPr>
        <p:spPr>
          <a:xfrm>
            <a:off x="2935440" y="355320"/>
            <a:ext cx="4208400" cy="402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2800" b="0" strike="noStrike" spc="-1">
                <a:latin typeface="Times New Roman"/>
              </a:rPr>
              <a:t>Analytic models</a:t>
            </a:r>
            <a:endParaRPr lang="en-GB" sz="2800" b="0" strike="noStrike" spc="-1">
              <a:latin typeface="Arial"/>
            </a:endParaRPr>
          </a:p>
        </p:txBody>
      </p:sp>
      <p:sp>
        <p:nvSpPr>
          <p:cNvPr id="295" name="TextShape 2"/>
          <p:cNvSpPr txBox="1"/>
          <p:nvPr/>
        </p:nvSpPr>
        <p:spPr>
          <a:xfrm>
            <a:off x="360000" y="1259280"/>
            <a:ext cx="9576000" cy="202320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 dirty="0" err="1">
                <a:latin typeface="Times New Roman"/>
              </a:rPr>
              <a:t>CPMG</a:t>
            </a:r>
            <a:r>
              <a:rPr lang="en-GB" sz="2200" b="0" strike="noStrike" spc="-1" dirty="0">
                <a:latin typeface="Times New Roman"/>
              </a:rPr>
              <a:t>-type:</a:t>
            </a:r>
            <a:endParaRPr lang="en-GB" sz="2200" b="0" strike="noStrike" spc="-1" dirty="0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 dirty="0" err="1">
                <a:latin typeface="Times New Roman"/>
              </a:rPr>
              <a:t>LM63</a:t>
            </a:r>
            <a:r>
              <a:rPr lang="en-GB" sz="2200" b="0" strike="noStrike" spc="-1" dirty="0">
                <a:latin typeface="Times New Roman"/>
              </a:rPr>
              <a:t> – Luz and </a:t>
            </a:r>
            <a:r>
              <a:rPr lang="en-GB" sz="2200" b="0" strike="noStrike" spc="-1" dirty="0" err="1">
                <a:latin typeface="Times New Roman"/>
              </a:rPr>
              <a:t>Meiboom</a:t>
            </a:r>
            <a:r>
              <a:rPr lang="en-GB" sz="2200" b="0" strike="noStrike" spc="-1" dirty="0">
                <a:latin typeface="Times New Roman"/>
              </a:rPr>
              <a:t> (1963) N-site fast exchange models.</a:t>
            </a:r>
            <a:endParaRPr lang="en-GB" sz="2200" b="0" strike="noStrike" spc="-1" dirty="0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 dirty="0" err="1">
                <a:latin typeface="Times New Roman"/>
              </a:rPr>
              <a:t>CR72</a:t>
            </a:r>
            <a:r>
              <a:rPr lang="en-GB" sz="2200" b="0" strike="noStrike" spc="-1" dirty="0">
                <a:latin typeface="Times New Roman"/>
              </a:rPr>
              <a:t> – Carver and Richards (1972) 2-site model for most time scales.</a:t>
            </a:r>
            <a:endParaRPr lang="en-GB" sz="2200" b="0" strike="noStrike" spc="-1" dirty="0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IT99</a:t>
            </a:r>
            <a:r>
              <a:rPr lang="en-GB" sz="22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2200" b="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Ishima</a:t>
            </a:r>
            <a:r>
              <a:rPr lang="en-GB" sz="22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GB" sz="2200" b="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Torchia</a:t>
            </a:r>
            <a:r>
              <a:rPr lang="en-GB" sz="22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(1999) 2-site models for most time scales (</a:t>
            </a:r>
            <a:r>
              <a:rPr lang="en-GB" sz="2200" b="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sz="2200" b="0" strike="noStrike" spc="-1" baseline="-3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2200" b="0" strike="noStrike" spc="-1" baseline="-3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0" strike="noStrike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» </a:t>
            </a:r>
            <a:r>
              <a:rPr lang="en-GB" sz="2200" b="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sz="2200" b="0" strike="noStrike" spc="-1" baseline="-3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22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 dirty="0" err="1">
                <a:latin typeface="Times New Roman"/>
              </a:rPr>
              <a:t>TSMFK01</a:t>
            </a:r>
            <a:r>
              <a:rPr lang="en-GB" sz="2200" b="0" strike="noStrike" spc="-1" dirty="0">
                <a:latin typeface="Times New Roman"/>
              </a:rPr>
              <a:t> – </a:t>
            </a:r>
            <a:r>
              <a:rPr lang="en-GB" sz="2200" b="0" strike="noStrike" spc="-1" dirty="0" err="1">
                <a:latin typeface="Times New Roman"/>
              </a:rPr>
              <a:t>Tollinger</a:t>
            </a:r>
            <a:r>
              <a:rPr lang="en-GB" sz="2200" b="0" strike="noStrike" spc="-1" dirty="0">
                <a:latin typeface="Times New Roman"/>
              </a:rPr>
              <a:t> </a:t>
            </a:r>
            <a:r>
              <a:rPr lang="en-GB" sz="2200" b="0" i="1" strike="noStrike" spc="-1" dirty="0">
                <a:latin typeface="Times New Roman"/>
              </a:rPr>
              <a:t>et al.</a:t>
            </a:r>
            <a:r>
              <a:rPr lang="en-GB" sz="2200" b="0" strike="noStrike" spc="-1" dirty="0">
                <a:latin typeface="Times New Roman"/>
              </a:rPr>
              <a:t> (2001) 2-site very slow exchange model.</a:t>
            </a:r>
            <a:endParaRPr lang="en-GB" sz="2200" b="0" strike="noStrike" spc="-1" dirty="0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 dirty="0" err="1">
                <a:latin typeface="Times New Roman"/>
              </a:rPr>
              <a:t>B14</a:t>
            </a:r>
            <a:r>
              <a:rPr lang="en-GB" sz="2200" b="0" strike="noStrike" spc="-1" dirty="0">
                <a:latin typeface="Times New Roman"/>
              </a:rPr>
              <a:t> – Baldwin (2014) 2-site exact solution for all time scales.</a:t>
            </a:r>
            <a:endParaRPr lang="en-GB" sz="2200" b="0" strike="noStrike" spc="-1" dirty="0">
              <a:latin typeface="Arial"/>
            </a:endParaRPr>
          </a:p>
        </p:txBody>
      </p:sp>
      <p:sp>
        <p:nvSpPr>
          <p:cNvPr id="296" name="TextShape 3"/>
          <p:cNvSpPr txBox="1"/>
          <p:nvPr/>
        </p:nvSpPr>
        <p:spPr>
          <a:xfrm>
            <a:off x="360000" y="3716640"/>
            <a:ext cx="9504000" cy="232164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R</a:t>
            </a:r>
            <a:r>
              <a:rPr lang="en-GB" sz="2200" b="0" strike="noStrike" spc="-1" baseline="-33000">
                <a:latin typeface="Times New Roman"/>
              </a:rPr>
              <a:t>1ρ</a:t>
            </a:r>
            <a:r>
              <a:rPr lang="en-GB" sz="2200" b="0" strike="noStrike" spc="-1">
                <a:latin typeface="Times New Roman"/>
              </a:rPr>
              <a:t>-type: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M61 – Meiboom (1961) 2-site fast exchange model (on-resonance data).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DPL94 – Davis</a:t>
            </a:r>
            <a:r>
              <a:rPr lang="en-GB" sz="2200" b="0" i="1" strike="noStrike" spc="-1">
                <a:latin typeface="Times New Roman"/>
              </a:rPr>
              <a:t> et al.</a:t>
            </a:r>
            <a:r>
              <a:rPr lang="en-GB" sz="2200" b="0" strike="noStrike" spc="-1">
                <a:latin typeface="Times New Roman"/>
              </a:rPr>
              <a:t> (1994) 2-site fast exchange model (off-resonance).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TP02 – Trott and Palmer (2002) 2-site model for non-fast time scales (off-res).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TP04 – Trott and Palmer (2004) N-site model for all time scales.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MP05 – Miloushev and Palmer (2005) 2-site model for all time scales (off-res).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BK13 – Baldwin and Kay (2013) 2-site model for unequal relaxation rates.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297" name="TextShape 4"/>
          <p:cNvSpPr txBox="1"/>
          <p:nvPr/>
        </p:nvSpPr>
        <p:spPr>
          <a:xfrm>
            <a:off x="360000" y="6472080"/>
            <a:ext cx="9360000" cy="72468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Multi-multiple quantum (MMQ) CPMG-type: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MMQ CR72 – Korzhnev</a:t>
            </a:r>
            <a:r>
              <a:rPr lang="en-GB" sz="2200" b="0" i="1" strike="noStrike" spc="-1">
                <a:latin typeface="Times New Roman"/>
              </a:rPr>
              <a:t> et al.</a:t>
            </a:r>
            <a:r>
              <a:rPr lang="en-GB" sz="2200" b="0" strike="noStrike" spc="-1">
                <a:latin typeface="Times New Roman"/>
              </a:rPr>
              <a:t> (2004) extension of the CR72 model.</a:t>
            </a:r>
            <a:endParaRPr lang="en-GB" sz="2200" b="0" strike="noStrike" spc="-1">
              <a:latin typeface="Arial"/>
            </a:endParaRPr>
          </a:p>
        </p:txBody>
      </p:sp>
      <p:pic>
        <p:nvPicPr>
          <p:cNvPr id="298" name="Picture 297"/>
          <p:cNvPicPr/>
          <p:nvPr/>
        </p:nvPicPr>
        <p:blipFill>
          <a:blip r:embed="rId2"/>
          <a:stretch/>
        </p:blipFill>
        <p:spPr>
          <a:xfrm>
            <a:off x="202320" y="174960"/>
            <a:ext cx="774720" cy="774720"/>
          </a:xfrm>
          <a:prstGeom prst="rect">
            <a:avLst/>
          </a:prstGeom>
          <a:ln w="36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extShape 1"/>
          <p:cNvSpPr txBox="1"/>
          <p:nvPr/>
        </p:nvSpPr>
        <p:spPr>
          <a:xfrm>
            <a:off x="2935440" y="355320"/>
            <a:ext cx="4208400" cy="402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2800" b="0" strike="noStrike" spc="-1">
                <a:latin typeface="Times New Roman"/>
              </a:rPr>
              <a:t>Numeric models</a:t>
            </a:r>
            <a:endParaRPr lang="en-GB" sz="2800" b="0" strike="noStrike" spc="-1">
              <a:latin typeface="Arial"/>
            </a:endParaRPr>
          </a:p>
        </p:txBody>
      </p:sp>
      <p:sp>
        <p:nvSpPr>
          <p:cNvPr id="300" name="TextShape 2"/>
          <p:cNvSpPr txBox="1"/>
          <p:nvPr/>
        </p:nvSpPr>
        <p:spPr>
          <a:xfrm>
            <a:off x="360000" y="2108160"/>
            <a:ext cx="9360000" cy="70884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>
                <a:latin typeface="Times New Roman"/>
                <a:ea typeface="Open Hei"/>
              </a:rPr>
              <a:t>General solutions (no conditions), but </a:t>
            </a:r>
            <a:r>
              <a:rPr lang="en-GB" sz="2200" b="0" strike="noStrike" spc="-1">
                <a:latin typeface="Times New Roman"/>
              </a:rPr>
              <a:t>orders of magnitude slower and sometimes not well conditioned.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301" name="TextShape 3"/>
          <p:cNvSpPr txBox="1"/>
          <p:nvPr/>
        </p:nvSpPr>
        <p:spPr>
          <a:xfrm>
            <a:off x="360000" y="3585600"/>
            <a:ext cx="9360000" cy="205884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Many more data types possible: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Single quantum (SQ) CPMG-type data.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Zero quantum (ZQ) CPMG-type data.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Double quantum (DQ) CPMG-type data.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Multiple quantum (MQ) CPMG-type data.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Single quantum R</a:t>
            </a:r>
            <a:r>
              <a:rPr lang="en-GB" sz="2200" b="0" strike="noStrike" spc="-1" baseline="-33000">
                <a:latin typeface="Times New Roman"/>
              </a:rPr>
              <a:t>1ρ</a:t>
            </a:r>
            <a:r>
              <a:rPr lang="en-GB" sz="2200" b="0" strike="noStrike" spc="-1">
                <a:latin typeface="Times New Roman"/>
              </a:rPr>
              <a:t>-type data.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302" name="TextShape 4"/>
          <p:cNvSpPr txBox="1"/>
          <p:nvPr/>
        </p:nvSpPr>
        <p:spPr>
          <a:xfrm>
            <a:off x="360000" y="6340680"/>
            <a:ext cx="9360000" cy="4075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Analyse multiple data sets simultaneously (MMQ – multi-multiple quantum).</a:t>
            </a:r>
            <a:endParaRPr lang="en-GB" sz="2200" b="0" strike="noStrike" spc="-1">
              <a:latin typeface="Arial"/>
            </a:endParaRPr>
          </a:p>
        </p:txBody>
      </p:sp>
      <p:pic>
        <p:nvPicPr>
          <p:cNvPr id="303" name="Picture 302"/>
          <p:cNvPicPr/>
          <p:nvPr/>
        </p:nvPicPr>
        <p:blipFill>
          <a:blip r:embed="rId2"/>
          <a:stretch/>
        </p:blipFill>
        <p:spPr>
          <a:xfrm>
            <a:off x="202320" y="174960"/>
            <a:ext cx="774720" cy="774720"/>
          </a:xfrm>
          <a:prstGeom prst="rect">
            <a:avLst/>
          </a:prstGeom>
          <a:ln w="36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ustomShape 1"/>
          <p:cNvSpPr/>
          <p:nvPr/>
        </p:nvSpPr>
        <p:spPr>
          <a:xfrm>
            <a:off x="5508000" y="1512000"/>
            <a:ext cx="360000" cy="5996160"/>
          </a:xfrm>
          <a:prstGeom prst="rect">
            <a:avLst/>
          </a:prstGeom>
          <a:solidFill>
            <a:srgbClr val="FFFF00">
              <a:alpha val="30000"/>
            </a:srgbClr>
          </a:solidFill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5" name="CustomShape 2"/>
          <p:cNvSpPr/>
          <p:nvPr/>
        </p:nvSpPr>
        <p:spPr>
          <a:xfrm>
            <a:off x="2520000" y="1512000"/>
            <a:ext cx="396000" cy="5996160"/>
          </a:xfrm>
          <a:prstGeom prst="rect">
            <a:avLst/>
          </a:prstGeom>
          <a:solidFill>
            <a:srgbClr val="000000">
              <a:alpha val="30000"/>
            </a:srgbClr>
          </a:solidFill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6" name="CustomShape 3"/>
          <p:cNvSpPr/>
          <p:nvPr/>
        </p:nvSpPr>
        <p:spPr>
          <a:xfrm>
            <a:off x="643680" y="4068000"/>
            <a:ext cx="1876320" cy="3440160"/>
          </a:xfrm>
          <a:prstGeom prst="rect">
            <a:avLst/>
          </a:prstGeom>
          <a:solidFill>
            <a:srgbClr val="008000">
              <a:alpha val="30000"/>
            </a:srgbClr>
          </a:solidFill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7" name="CustomShape 4"/>
          <p:cNvSpPr/>
          <p:nvPr/>
        </p:nvSpPr>
        <p:spPr>
          <a:xfrm>
            <a:off x="175680" y="4248000"/>
            <a:ext cx="1696320" cy="29520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8" name="TextShape 5"/>
          <p:cNvSpPr txBox="1"/>
          <p:nvPr/>
        </p:nvSpPr>
        <p:spPr>
          <a:xfrm>
            <a:off x="1680840" y="355320"/>
            <a:ext cx="6718680" cy="402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2800" b="0" strike="noStrike" spc="-1">
                <a:latin typeface="Times New Roman"/>
              </a:rPr>
              <a:t>Conclusions – Dispersion software comparison</a:t>
            </a:r>
            <a:endParaRPr lang="en-GB" sz="2800" b="0" strike="noStrike" spc="-1">
              <a:latin typeface="Arial"/>
            </a:endParaRPr>
          </a:p>
        </p:txBody>
      </p:sp>
      <p:pic>
        <p:nvPicPr>
          <p:cNvPr id="309" name="Picture 308"/>
          <p:cNvPicPr/>
          <p:nvPr/>
        </p:nvPicPr>
        <p:blipFill>
          <a:blip r:embed="rId2"/>
          <a:stretch/>
        </p:blipFill>
        <p:spPr>
          <a:xfrm>
            <a:off x="202320" y="174960"/>
            <a:ext cx="774720" cy="774720"/>
          </a:xfrm>
          <a:prstGeom prst="rect">
            <a:avLst/>
          </a:prstGeom>
          <a:ln w="36000">
            <a:noFill/>
          </a:ln>
        </p:spPr>
      </p:pic>
      <p:sp>
        <p:nvSpPr>
          <p:cNvPr id="310" name="CustomShape 6"/>
          <p:cNvSpPr/>
          <p:nvPr/>
        </p:nvSpPr>
        <p:spPr>
          <a:xfrm>
            <a:off x="2916000" y="1512000"/>
            <a:ext cx="2196000" cy="5996160"/>
          </a:xfrm>
          <a:prstGeom prst="rect">
            <a:avLst/>
          </a:prstGeom>
          <a:solidFill>
            <a:srgbClr val="FFFF00">
              <a:alpha val="30000"/>
            </a:srgbClr>
          </a:solidFill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1" name="CustomShape 7"/>
          <p:cNvSpPr/>
          <p:nvPr/>
        </p:nvSpPr>
        <p:spPr>
          <a:xfrm>
            <a:off x="6588000" y="1512000"/>
            <a:ext cx="2196000" cy="5996160"/>
          </a:xfrm>
          <a:prstGeom prst="rect">
            <a:avLst/>
          </a:prstGeom>
          <a:solidFill>
            <a:srgbClr val="FFFF00">
              <a:alpha val="30000"/>
            </a:srgbClr>
          </a:solidFill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2" name="CustomShape 8"/>
          <p:cNvSpPr/>
          <p:nvPr/>
        </p:nvSpPr>
        <p:spPr>
          <a:xfrm>
            <a:off x="5112000" y="1512000"/>
            <a:ext cx="396000" cy="5996160"/>
          </a:xfrm>
          <a:prstGeom prst="rect">
            <a:avLst/>
          </a:prstGeom>
          <a:solidFill>
            <a:srgbClr val="FF0000">
              <a:alpha val="30000"/>
            </a:srgbClr>
          </a:solidFill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3" name="CustomShape 9"/>
          <p:cNvSpPr/>
          <p:nvPr/>
        </p:nvSpPr>
        <p:spPr>
          <a:xfrm>
            <a:off x="5868000" y="1512000"/>
            <a:ext cx="720000" cy="5996160"/>
          </a:xfrm>
          <a:prstGeom prst="rect">
            <a:avLst/>
          </a:prstGeom>
          <a:solidFill>
            <a:srgbClr val="FF0000">
              <a:alpha val="30000"/>
            </a:srgbClr>
          </a:solidFill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4" name="CustomShape 10"/>
          <p:cNvSpPr/>
          <p:nvPr/>
        </p:nvSpPr>
        <p:spPr>
          <a:xfrm>
            <a:off x="8784000" y="1512000"/>
            <a:ext cx="828000" cy="5996160"/>
          </a:xfrm>
          <a:prstGeom prst="rect">
            <a:avLst/>
          </a:prstGeom>
          <a:solidFill>
            <a:srgbClr val="FF0000">
              <a:alpha val="30000"/>
            </a:srgbClr>
          </a:solidFill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5" name="CustomShape 11"/>
          <p:cNvSpPr/>
          <p:nvPr/>
        </p:nvSpPr>
        <p:spPr>
          <a:xfrm>
            <a:off x="643680" y="6660000"/>
            <a:ext cx="8968320" cy="432000"/>
          </a:xfrm>
          <a:prstGeom prst="rect">
            <a:avLst/>
          </a:prstGeom>
          <a:noFill/>
          <a:ln w="36000">
            <a:solidFill>
              <a:srgbClr val="0000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6" name="CustomShape 12"/>
          <p:cNvSpPr/>
          <p:nvPr/>
        </p:nvSpPr>
        <p:spPr>
          <a:xfrm>
            <a:off x="9072000" y="5256000"/>
            <a:ext cx="864000" cy="7920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17" name="Picture 316"/>
          <p:cNvPicPr/>
          <p:nvPr/>
        </p:nvPicPr>
        <p:blipFill>
          <a:blip r:embed="rId3"/>
          <a:stretch/>
        </p:blipFill>
        <p:spPr>
          <a:xfrm>
            <a:off x="643680" y="936000"/>
            <a:ext cx="8985600" cy="6572160"/>
          </a:xfrm>
          <a:prstGeom prst="rect">
            <a:avLst/>
          </a:prstGeom>
          <a:ln w="36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Picture 317"/>
          <p:cNvPicPr/>
          <p:nvPr/>
        </p:nvPicPr>
        <p:blipFill>
          <a:blip r:embed="rId2"/>
          <a:stretch/>
        </p:blipFill>
        <p:spPr>
          <a:xfrm>
            <a:off x="2296440" y="1872000"/>
            <a:ext cx="2815560" cy="2304000"/>
          </a:xfrm>
          <a:prstGeom prst="rect">
            <a:avLst/>
          </a:prstGeom>
          <a:ln w="36000">
            <a:noFill/>
          </a:ln>
        </p:spPr>
      </p:pic>
      <p:sp>
        <p:nvSpPr>
          <p:cNvPr id="319" name="TextShape 1"/>
          <p:cNvSpPr txBox="1"/>
          <p:nvPr/>
        </p:nvSpPr>
        <p:spPr>
          <a:xfrm>
            <a:off x="1596960" y="288000"/>
            <a:ext cx="6887520" cy="574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000" b="0" strike="noStrike" spc="-1">
                <a:latin typeface="Times New Roman"/>
              </a:rPr>
              <a:t>Frame order and domain motions</a:t>
            </a:r>
            <a:endParaRPr lang="en-GB" sz="4000" b="0" strike="noStrike" spc="-1">
              <a:latin typeface="Arial"/>
            </a:endParaRPr>
          </a:p>
        </p:txBody>
      </p:sp>
      <p:pic>
        <p:nvPicPr>
          <p:cNvPr id="320" name="Picture 319"/>
          <p:cNvPicPr/>
          <p:nvPr/>
        </p:nvPicPr>
        <p:blipFill>
          <a:blip r:embed="rId3"/>
          <a:stretch/>
        </p:blipFill>
        <p:spPr>
          <a:xfrm>
            <a:off x="108720" y="5364000"/>
            <a:ext cx="6157800" cy="2087280"/>
          </a:xfrm>
          <a:prstGeom prst="rect">
            <a:avLst/>
          </a:prstGeom>
          <a:ln w="36000">
            <a:noFill/>
          </a:ln>
        </p:spPr>
      </p:pic>
      <p:pic>
        <p:nvPicPr>
          <p:cNvPr id="321" name="Picture 320"/>
          <p:cNvPicPr/>
          <p:nvPr/>
        </p:nvPicPr>
        <p:blipFill>
          <a:blip r:embed="rId4"/>
          <a:stretch/>
        </p:blipFill>
        <p:spPr>
          <a:xfrm>
            <a:off x="2116800" y="4320000"/>
            <a:ext cx="2923200" cy="936000"/>
          </a:xfrm>
          <a:prstGeom prst="rect">
            <a:avLst/>
          </a:prstGeom>
          <a:ln w="36000">
            <a:noFill/>
          </a:ln>
        </p:spPr>
      </p:pic>
      <p:pic>
        <p:nvPicPr>
          <p:cNvPr id="322" name="Picture 321"/>
          <p:cNvPicPr/>
          <p:nvPr/>
        </p:nvPicPr>
        <p:blipFill>
          <a:blip r:embed="rId5"/>
          <a:stretch/>
        </p:blipFill>
        <p:spPr>
          <a:xfrm>
            <a:off x="144000" y="1332000"/>
            <a:ext cx="2088000" cy="3672000"/>
          </a:xfrm>
          <a:prstGeom prst="rect">
            <a:avLst/>
          </a:prstGeom>
          <a:ln w="36000">
            <a:noFill/>
          </a:ln>
        </p:spPr>
      </p:pic>
      <p:pic>
        <p:nvPicPr>
          <p:cNvPr id="323" name="Picture 322"/>
          <p:cNvPicPr/>
          <p:nvPr/>
        </p:nvPicPr>
        <p:blipFill>
          <a:blip r:embed="rId6"/>
          <a:stretch/>
        </p:blipFill>
        <p:spPr>
          <a:xfrm>
            <a:off x="7182720" y="5605200"/>
            <a:ext cx="2177280" cy="1823400"/>
          </a:xfrm>
          <a:prstGeom prst="rect">
            <a:avLst/>
          </a:prstGeom>
          <a:ln w="36000">
            <a:noFill/>
          </a:ln>
        </p:spPr>
      </p:pic>
      <p:pic>
        <p:nvPicPr>
          <p:cNvPr id="324" name="Picture 323"/>
          <p:cNvPicPr/>
          <p:nvPr/>
        </p:nvPicPr>
        <p:blipFill>
          <a:blip r:embed="rId7"/>
          <a:stretch/>
        </p:blipFill>
        <p:spPr>
          <a:xfrm>
            <a:off x="5760000" y="1152000"/>
            <a:ext cx="4263840" cy="4601520"/>
          </a:xfrm>
          <a:prstGeom prst="rect">
            <a:avLst/>
          </a:prstGeom>
          <a:ln w="36000">
            <a:noFill/>
          </a:ln>
        </p:spPr>
      </p:pic>
      <p:pic>
        <p:nvPicPr>
          <p:cNvPr id="325" name="Picture 324"/>
          <p:cNvPicPr/>
          <p:nvPr/>
        </p:nvPicPr>
        <p:blipFill>
          <a:blip r:embed="rId8"/>
          <a:stretch/>
        </p:blipFill>
        <p:spPr>
          <a:xfrm>
            <a:off x="216000" y="161280"/>
            <a:ext cx="774720" cy="774720"/>
          </a:xfrm>
          <a:prstGeom prst="rect">
            <a:avLst/>
          </a:prstGeom>
          <a:ln w="36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CustomShape 1"/>
          <p:cNvSpPr/>
          <p:nvPr/>
        </p:nvSpPr>
        <p:spPr>
          <a:xfrm>
            <a:off x="7056000" y="1584000"/>
            <a:ext cx="2808000" cy="5040000"/>
          </a:xfrm>
          <a:prstGeom prst="rect">
            <a:avLst/>
          </a:prstGeom>
          <a:solidFill>
            <a:srgbClr val="FFFFFF"/>
          </a:solidFill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27" name="Picture 326"/>
          <p:cNvPicPr/>
          <p:nvPr/>
        </p:nvPicPr>
        <p:blipFill>
          <a:blip r:embed="rId2"/>
          <a:stretch/>
        </p:blipFill>
        <p:spPr>
          <a:xfrm>
            <a:off x="7272000" y="2016000"/>
            <a:ext cx="2488320" cy="4199760"/>
          </a:xfrm>
          <a:prstGeom prst="rect">
            <a:avLst/>
          </a:prstGeom>
          <a:ln w="36000">
            <a:noFill/>
          </a:ln>
        </p:spPr>
      </p:pic>
      <p:pic>
        <p:nvPicPr>
          <p:cNvPr id="328" name="Picture 327"/>
          <p:cNvPicPr/>
          <p:nvPr/>
        </p:nvPicPr>
        <p:blipFill>
          <a:blip r:embed="rId3"/>
          <a:stretch/>
        </p:blipFill>
        <p:spPr>
          <a:xfrm>
            <a:off x="3542040" y="2315520"/>
            <a:ext cx="2857320" cy="3309480"/>
          </a:xfrm>
          <a:prstGeom prst="rect">
            <a:avLst/>
          </a:prstGeom>
          <a:ln w="36000">
            <a:noFill/>
          </a:ln>
        </p:spPr>
      </p:pic>
      <p:sp>
        <p:nvSpPr>
          <p:cNvPr id="329" name="CustomShape 2"/>
          <p:cNvSpPr/>
          <p:nvPr/>
        </p:nvSpPr>
        <p:spPr>
          <a:xfrm>
            <a:off x="3888000" y="5833800"/>
            <a:ext cx="2592000" cy="718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ctr">
              <a:lnSpc>
                <a:spcPct val="93000"/>
              </a:lnSpc>
            </a:pPr>
            <a:r>
              <a:rPr lang="en-GB" sz="2200" b="0" strike="noStrike" spc="-1">
                <a:solidFill>
                  <a:srgbClr val="FFFFFF"/>
                </a:solidFill>
                <a:latin typeface="Times New Roman"/>
                <a:ea typeface="Arial"/>
              </a:rPr>
              <a:t>CaM-peptide complex</a:t>
            </a:r>
            <a:endParaRPr lang="en-GB" sz="2200" b="0" strike="noStrike" spc="-1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lang="en-GB" sz="2200" b="0" strike="noStrike" spc="-1">
                <a:solidFill>
                  <a:srgbClr val="FFFFFF"/>
                </a:solidFill>
                <a:latin typeface="Times New Roman"/>
                <a:ea typeface="Arial"/>
              </a:rPr>
              <a:t>(2F3Y)</a:t>
            </a:r>
            <a:endParaRPr lang="en-GB" sz="22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30" name="Picture 329"/>
          <p:cNvPicPr/>
          <p:nvPr/>
        </p:nvPicPr>
        <p:blipFill>
          <a:blip r:embed="rId4"/>
          <a:stretch/>
        </p:blipFill>
        <p:spPr>
          <a:xfrm>
            <a:off x="30240" y="1656000"/>
            <a:ext cx="3463560" cy="5263200"/>
          </a:xfrm>
          <a:prstGeom prst="rect">
            <a:avLst/>
          </a:prstGeom>
          <a:ln w="36000">
            <a:noFill/>
          </a:ln>
        </p:spPr>
      </p:pic>
      <p:sp>
        <p:nvSpPr>
          <p:cNvPr id="331" name="CustomShape 3"/>
          <p:cNvSpPr/>
          <p:nvPr/>
        </p:nvSpPr>
        <p:spPr>
          <a:xfrm>
            <a:off x="308160" y="6734160"/>
            <a:ext cx="2283840" cy="609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ctr">
              <a:lnSpc>
                <a:spcPct val="93000"/>
              </a:lnSpc>
            </a:pPr>
            <a:r>
              <a:rPr lang="en-GB" sz="2200" b="0" strike="noStrike" spc="-1">
                <a:solidFill>
                  <a:srgbClr val="FFFFFF"/>
                </a:solidFill>
                <a:latin typeface="Times New Roman"/>
                <a:ea typeface="Arial"/>
              </a:rPr>
              <a:t>Free CaM</a:t>
            </a:r>
            <a:endParaRPr lang="en-GB" sz="2200" b="0" strike="noStrike" spc="-1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lang="en-GB" sz="2200" b="0" strike="noStrike" spc="-1">
                <a:solidFill>
                  <a:srgbClr val="FFFFFF"/>
                </a:solidFill>
                <a:latin typeface="Times New Roman"/>
                <a:ea typeface="Arial"/>
              </a:rPr>
              <a:t>(1OSA)</a:t>
            </a:r>
            <a:endParaRPr lang="en-GB" sz="22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2" name="CustomShape 4"/>
          <p:cNvSpPr/>
          <p:nvPr/>
        </p:nvSpPr>
        <p:spPr>
          <a:xfrm>
            <a:off x="1056600" y="3804840"/>
            <a:ext cx="1078920" cy="1078920"/>
          </a:xfrm>
          <a:prstGeom prst="ellipse">
            <a:avLst/>
          </a:prstGeom>
          <a:noFill/>
          <a:ln w="720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3" name="CustomShape 5"/>
          <p:cNvSpPr/>
          <p:nvPr/>
        </p:nvSpPr>
        <p:spPr>
          <a:xfrm>
            <a:off x="5216400" y="3620520"/>
            <a:ext cx="1078920" cy="1078920"/>
          </a:xfrm>
          <a:prstGeom prst="ellipse">
            <a:avLst/>
          </a:prstGeom>
          <a:noFill/>
          <a:ln w="720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4" name="TextShape 6"/>
          <p:cNvSpPr txBox="1"/>
          <p:nvPr/>
        </p:nvSpPr>
        <p:spPr>
          <a:xfrm>
            <a:off x="1855080" y="360000"/>
            <a:ext cx="6369840" cy="48420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pPr algn="ctr">
              <a:lnSpc>
                <a:spcPct val="93000"/>
              </a:lnSpc>
            </a:pPr>
            <a:r>
              <a:rPr lang="en-GB" sz="2800" b="0" strike="noStrike" spc="-1">
                <a:solidFill>
                  <a:srgbClr val="FFFFFF"/>
                </a:solidFill>
                <a:latin typeface="Times New Roman"/>
              </a:rPr>
              <a:t>Calmodulin (CaM) – a ball and socket joint</a:t>
            </a:r>
            <a:endParaRPr lang="en-GB" sz="2800" b="0" strike="noStrike" spc="-1">
              <a:latin typeface="Arial"/>
            </a:endParaRPr>
          </a:p>
        </p:txBody>
      </p:sp>
      <p:pic>
        <p:nvPicPr>
          <p:cNvPr id="335" name="Picture 334"/>
          <p:cNvPicPr/>
          <p:nvPr/>
        </p:nvPicPr>
        <p:blipFill>
          <a:blip r:embed="rId5"/>
          <a:stretch/>
        </p:blipFill>
        <p:spPr>
          <a:xfrm>
            <a:off x="216000" y="161280"/>
            <a:ext cx="774720" cy="774720"/>
          </a:xfrm>
          <a:prstGeom prst="rect">
            <a:avLst/>
          </a:prstGeom>
          <a:ln w="36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CustomShape 1"/>
          <p:cNvSpPr/>
          <p:nvPr/>
        </p:nvSpPr>
        <p:spPr>
          <a:xfrm>
            <a:off x="1576440" y="324000"/>
            <a:ext cx="6929280" cy="484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>
              <a:lnSpc>
                <a:spcPct val="93000"/>
              </a:lnSpc>
            </a:pPr>
            <a:r>
              <a:rPr lang="en-GB" sz="2800" b="0" strike="noStrike" spc="-1">
                <a:solidFill>
                  <a:srgbClr val="000000"/>
                </a:solidFill>
                <a:latin typeface="Times New Roman"/>
              </a:rPr>
              <a:t>Domain motion and alignment tensor reduction</a:t>
            </a:r>
            <a:endParaRPr lang="en-GB" sz="2800" b="0" strike="noStrike" spc="-1">
              <a:latin typeface="Arial"/>
            </a:endParaRPr>
          </a:p>
        </p:txBody>
      </p:sp>
      <p:pic>
        <p:nvPicPr>
          <p:cNvPr id="337" name="Picture 336"/>
          <p:cNvPicPr/>
          <p:nvPr/>
        </p:nvPicPr>
        <p:blipFill>
          <a:blip r:embed="rId2"/>
          <a:stretch/>
        </p:blipFill>
        <p:spPr>
          <a:xfrm>
            <a:off x="1081080" y="1152000"/>
            <a:ext cx="2986200" cy="5040000"/>
          </a:xfrm>
          <a:prstGeom prst="rect">
            <a:avLst/>
          </a:prstGeom>
          <a:ln w="36000">
            <a:noFill/>
          </a:ln>
        </p:spPr>
      </p:pic>
      <p:sp>
        <p:nvSpPr>
          <p:cNvPr id="338" name="Freeform 2"/>
          <p:cNvSpPr/>
          <p:nvPr/>
        </p:nvSpPr>
        <p:spPr>
          <a:xfrm>
            <a:off x="6660000" y="2950200"/>
            <a:ext cx="1800" cy="1803600"/>
          </a:xfrm>
          <a:custGeom>
            <a:avLst/>
            <a:gdLst/>
            <a:ahLst/>
            <a:cxnLst/>
            <a:rect l="0" t="0" r="r" b="b"/>
            <a:pathLst>
              <a:path w="5" h="5010">
                <a:moveTo>
                  <a:pt x="0" y="5009"/>
                </a:moveTo>
                <a:lnTo>
                  <a:pt x="4" y="0"/>
                </a:lnTo>
              </a:path>
            </a:pathLst>
          </a:custGeom>
          <a:ln w="9360">
            <a:solidFill>
              <a:srgbClr val="000000"/>
            </a:solidFill>
            <a:round/>
            <a:tailEnd type="triangle" w="med" len="med"/>
          </a:ln>
        </p:spPr>
      </p:sp>
      <p:pic>
        <p:nvPicPr>
          <p:cNvPr id="339" name="Picture 338"/>
          <p:cNvPicPr/>
          <p:nvPr/>
        </p:nvPicPr>
        <p:blipFill>
          <a:blip r:embed="rId3"/>
          <a:stretch/>
        </p:blipFill>
        <p:spPr>
          <a:xfrm>
            <a:off x="6809040" y="3636360"/>
            <a:ext cx="750960" cy="396720"/>
          </a:xfrm>
          <a:prstGeom prst="rect">
            <a:avLst/>
          </a:prstGeom>
          <a:ln w="36000">
            <a:noFill/>
          </a:ln>
        </p:spPr>
      </p:pic>
      <p:pic>
        <p:nvPicPr>
          <p:cNvPr id="340" name="Picture 339"/>
          <p:cNvPicPr/>
          <p:nvPr/>
        </p:nvPicPr>
        <p:blipFill>
          <a:blip r:embed="rId4"/>
          <a:stretch/>
        </p:blipFill>
        <p:spPr>
          <a:xfrm>
            <a:off x="4932720" y="4892040"/>
            <a:ext cx="3421080" cy="2200320"/>
          </a:xfrm>
          <a:prstGeom prst="rect">
            <a:avLst/>
          </a:prstGeom>
          <a:ln w="36000">
            <a:noFill/>
          </a:ln>
        </p:spPr>
      </p:pic>
      <p:sp>
        <p:nvSpPr>
          <p:cNvPr id="341" name="TextShape 3"/>
          <p:cNvSpPr txBox="1"/>
          <p:nvPr/>
        </p:nvSpPr>
        <p:spPr>
          <a:xfrm>
            <a:off x="8475120" y="5940000"/>
            <a:ext cx="366480" cy="5173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400" b="0" i="1" strike="noStrike" spc="-1">
                <a:solidFill>
                  <a:srgbClr val="000000"/>
                </a:solidFill>
                <a:latin typeface="Times New Roman"/>
              </a:rPr>
              <a:t>A</a:t>
            </a:r>
            <a:endParaRPr lang="en-GB" sz="2400" b="0" strike="noStrike" spc="-1">
              <a:latin typeface="Arial"/>
            </a:endParaRPr>
          </a:p>
        </p:txBody>
      </p:sp>
      <p:pic>
        <p:nvPicPr>
          <p:cNvPr id="342" name="Picture 341"/>
          <p:cNvPicPr/>
          <p:nvPr/>
        </p:nvPicPr>
        <p:blipFill>
          <a:blip r:embed="rId5"/>
          <a:stretch/>
        </p:blipFill>
        <p:spPr>
          <a:xfrm>
            <a:off x="5796360" y="1343880"/>
            <a:ext cx="1760400" cy="1247760"/>
          </a:xfrm>
          <a:prstGeom prst="rect">
            <a:avLst/>
          </a:prstGeom>
          <a:ln w="36000">
            <a:noFill/>
          </a:ln>
        </p:spPr>
      </p:pic>
      <p:sp>
        <p:nvSpPr>
          <p:cNvPr id="343" name="TextShape 4"/>
          <p:cNvSpPr txBox="1"/>
          <p:nvPr/>
        </p:nvSpPr>
        <p:spPr>
          <a:xfrm>
            <a:off x="7776000" y="1764000"/>
            <a:ext cx="366480" cy="5173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400" b="0" i="1" strike="noStrike" spc="-1">
                <a:solidFill>
                  <a:srgbClr val="000000"/>
                </a:solidFill>
                <a:latin typeface="Times New Roman"/>
              </a:rPr>
              <a:t>A</a:t>
            </a:r>
            <a:endParaRPr lang="en-GB" sz="2400" b="0" strike="noStrike" spc="-1">
              <a:latin typeface="Arial"/>
            </a:endParaRPr>
          </a:p>
        </p:txBody>
      </p:sp>
      <p:sp>
        <p:nvSpPr>
          <p:cNvPr id="344" name="Freeform 5"/>
          <p:cNvSpPr/>
          <p:nvPr/>
        </p:nvSpPr>
        <p:spPr>
          <a:xfrm>
            <a:off x="7865280" y="1836000"/>
            <a:ext cx="208440" cy="1800"/>
          </a:xfrm>
          <a:custGeom>
            <a:avLst/>
            <a:gdLst/>
            <a:ahLst/>
            <a:cxnLst/>
            <a:rect l="0" t="0" r="r" b="b"/>
            <a:pathLst>
              <a:path w="579" h="5">
                <a:moveTo>
                  <a:pt x="0" y="0"/>
                </a:moveTo>
                <a:lnTo>
                  <a:pt x="578" y="4"/>
                </a:lnTo>
              </a:path>
            </a:pathLst>
          </a:custGeom>
          <a:ln w="18000">
            <a:solidFill>
              <a:srgbClr val="000000"/>
            </a:solidFill>
            <a:round/>
          </a:ln>
        </p:spPr>
      </p:sp>
      <p:pic>
        <p:nvPicPr>
          <p:cNvPr id="345" name="Picture 344"/>
          <p:cNvPicPr/>
          <p:nvPr/>
        </p:nvPicPr>
        <p:blipFill>
          <a:blip r:embed="rId6"/>
          <a:stretch/>
        </p:blipFill>
        <p:spPr>
          <a:xfrm>
            <a:off x="216000" y="161280"/>
            <a:ext cx="774720" cy="774720"/>
          </a:xfrm>
          <a:prstGeom prst="rect">
            <a:avLst/>
          </a:prstGeom>
          <a:ln w="36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TextShape 1"/>
          <p:cNvSpPr txBox="1"/>
          <p:nvPr/>
        </p:nvSpPr>
        <p:spPr>
          <a:xfrm>
            <a:off x="3042360" y="324000"/>
            <a:ext cx="3970800" cy="48384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800" b="0" strike="noStrike" spc="-1">
                <a:solidFill>
                  <a:srgbClr val="000000"/>
                </a:solidFill>
                <a:latin typeface="Times New Roman"/>
              </a:rPr>
              <a:t>Tensor reduction notations</a:t>
            </a:r>
            <a:endParaRPr lang="en-GB" sz="2800" b="0" strike="noStrike" spc="-1">
              <a:latin typeface="Arial"/>
            </a:endParaRPr>
          </a:p>
        </p:txBody>
      </p:sp>
      <p:sp>
        <p:nvSpPr>
          <p:cNvPr id="347" name="TextShape 2"/>
          <p:cNvSpPr txBox="1"/>
          <p:nvPr/>
        </p:nvSpPr>
        <p:spPr>
          <a:xfrm>
            <a:off x="860400" y="1620720"/>
            <a:ext cx="2444040" cy="39960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solidFill>
                  <a:srgbClr val="000000"/>
                </a:solidFill>
                <a:latin typeface="Times New Roman"/>
                <a:ea typeface="Arial"/>
              </a:rPr>
              <a:t>Underlying physics: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348" name="TextShape 3"/>
          <p:cNvSpPr txBox="1"/>
          <p:nvPr/>
        </p:nvSpPr>
        <p:spPr>
          <a:xfrm>
            <a:off x="860400" y="3745080"/>
            <a:ext cx="2533680" cy="39960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solidFill>
                  <a:srgbClr val="000000"/>
                </a:solidFill>
                <a:latin typeface="Times New Roman"/>
                <a:ea typeface="Arial"/>
              </a:rPr>
              <a:t>Summation notation:</a:t>
            </a:r>
            <a:endParaRPr lang="en-GB" sz="2200" b="0" strike="noStrike" spc="-1">
              <a:latin typeface="Arial"/>
            </a:endParaRPr>
          </a:p>
        </p:txBody>
      </p:sp>
      <p:pic>
        <p:nvPicPr>
          <p:cNvPr id="349" name="Picture 348"/>
          <p:cNvPicPr/>
          <p:nvPr/>
        </p:nvPicPr>
        <p:blipFill>
          <a:blip r:embed="rId2"/>
          <a:stretch/>
        </p:blipFill>
        <p:spPr>
          <a:xfrm>
            <a:off x="1689120" y="2085480"/>
            <a:ext cx="2631600" cy="721080"/>
          </a:xfrm>
          <a:prstGeom prst="rect">
            <a:avLst/>
          </a:prstGeom>
          <a:ln w="36000">
            <a:noFill/>
          </a:ln>
        </p:spPr>
      </p:pic>
      <p:pic>
        <p:nvPicPr>
          <p:cNvPr id="350" name="Picture 349"/>
          <p:cNvPicPr/>
          <p:nvPr/>
        </p:nvPicPr>
        <p:blipFill>
          <a:blip r:embed="rId3"/>
          <a:stretch/>
        </p:blipFill>
        <p:spPr>
          <a:xfrm>
            <a:off x="1651320" y="5060160"/>
            <a:ext cx="2905560" cy="1095840"/>
          </a:xfrm>
          <a:prstGeom prst="rect">
            <a:avLst/>
          </a:prstGeom>
          <a:ln w="36000">
            <a:noFill/>
          </a:ln>
        </p:spPr>
      </p:pic>
      <p:pic>
        <p:nvPicPr>
          <p:cNvPr id="351" name="Picture 350"/>
          <p:cNvPicPr/>
          <p:nvPr/>
        </p:nvPicPr>
        <p:blipFill>
          <a:blip r:embed="rId4"/>
          <a:stretch/>
        </p:blipFill>
        <p:spPr>
          <a:xfrm>
            <a:off x="1620000" y="4140000"/>
            <a:ext cx="3084840" cy="899640"/>
          </a:xfrm>
          <a:prstGeom prst="rect">
            <a:avLst/>
          </a:prstGeom>
          <a:ln w="36000">
            <a:noFill/>
          </a:ln>
        </p:spPr>
      </p:pic>
      <p:grpSp>
        <p:nvGrpSpPr>
          <p:cNvPr id="352" name="Group 4"/>
          <p:cNvGrpSpPr/>
          <p:nvPr/>
        </p:nvGrpSpPr>
        <p:grpSpPr>
          <a:xfrm>
            <a:off x="5797080" y="1440000"/>
            <a:ext cx="3562920" cy="5187240"/>
            <a:chOff x="5797080" y="1440000"/>
            <a:chExt cx="3562920" cy="5187240"/>
          </a:xfrm>
        </p:grpSpPr>
        <p:grpSp>
          <p:nvGrpSpPr>
            <p:cNvPr id="353" name="Group 5"/>
            <p:cNvGrpSpPr/>
            <p:nvPr/>
          </p:nvGrpSpPr>
          <p:grpSpPr>
            <a:xfrm>
              <a:off x="7355880" y="2889360"/>
              <a:ext cx="812160" cy="1627200"/>
              <a:chOff x="7355880" y="2889360"/>
              <a:chExt cx="812160" cy="1627200"/>
            </a:xfrm>
          </p:grpSpPr>
          <p:sp>
            <p:nvSpPr>
              <p:cNvPr id="354" name="Line 6"/>
              <p:cNvSpPr/>
              <p:nvPr/>
            </p:nvSpPr>
            <p:spPr>
              <a:xfrm flipV="1">
                <a:off x="7355880" y="2889360"/>
                <a:ext cx="1440" cy="1627200"/>
              </a:xfrm>
              <a:prstGeom prst="line">
                <a:avLst/>
              </a:prstGeom>
              <a:ln w="9360">
                <a:solidFill>
                  <a:srgbClr val="000000"/>
                </a:solidFill>
                <a:round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pic>
            <p:nvPicPr>
              <p:cNvPr id="355" name="Picture 354"/>
              <p:cNvPicPr/>
              <p:nvPr/>
            </p:nvPicPr>
            <p:blipFill>
              <a:blip r:embed="rId5"/>
              <a:stretch/>
            </p:blipFill>
            <p:spPr>
              <a:xfrm>
                <a:off x="7490160" y="3508560"/>
                <a:ext cx="677880" cy="358200"/>
              </a:xfrm>
              <a:prstGeom prst="rect">
                <a:avLst/>
              </a:prstGeom>
              <a:ln w="36000">
                <a:noFill/>
              </a:ln>
            </p:spPr>
          </p:pic>
        </p:grpSp>
        <p:grpSp>
          <p:nvGrpSpPr>
            <p:cNvPr id="356" name="Group 7"/>
            <p:cNvGrpSpPr/>
            <p:nvPr/>
          </p:nvGrpSpPr>
          <p:grpSpPr>
            <a:xfrm>
              <a:off x="5797080" y="4641840"/>
              <a:ext cx="3562920" cy="1985400"/>
              <a:chOff x="5797080" y="4641840"/>
              <a:chExt cx="3562920" cy="1985400"/>
            </a:xfrm>
          </p:grpSpPr>
          <p:pic>
            <p:nvPicPr>
              <p:cNvPr id="357" name="Picture 356"/>
              <p:cNvPicPr/>
              <p:nvPr/>
            </p:nvPicPr>
            <p:blipFill>
              <a:blip r:embed="rId6"/>
              <a:stretch/>
            </p:blipFill>
            <p:spPr>
              <a:xfrm>
                <a:off x="5797080" y="4641840"/>
                <a:ext cx="3087000" cy="1985400"/>
              </a:xfrm>
              <a:prstGeom prst="rect">
                <a:avLst/>
              </a:prstGeom>
              <a:ln w="36000">
                <a:noFill/>
              </a:ln>
            </p:spPr>
          </p:pic>
          <p:sp>
            <p:nvSpPr>
              <p:cNvPr id="358" name="TextShape 8"/>
              <p:cNvSpPr txBox="1"/>
              <p:nvPr/>
            </p:nvSpPr>
            <p:spPr>
              <a:xfrm>
                <a:off x="8993520" y="5587200"/>
                <a:ext cx="366480" cy="517320"/>
              </a:xfrm>
              <a:prstGeom prst="rect">
                <a:avLst/>
              </a:prstGeom>
              <a:noFill/>
              <a:ln w="36000">
                <a:noFill/>
              </a:ln>
            </p:spPr>
            <p:txBody>
              <a:bodyPr lIns="90000" tIns="45000" rIns="90000" bIns="45000">
                <a:noAutofit/>
              </a:bodyPr>
              <a:lstStyle/>
              <a:p>
                <a:r>
                  <a:rPr lang="en-GB" sz="2400" b="0" i="1" strike="noStrike" spc="-1">
                    <a:solidFill>
                      <a:srgbClr val="000000"/>
                    </a:solidFill>
                    <a:latin typeface="Times New Roman"/>
                  </a:rPr>
                  <a:t>A</a:t>
                </a:r>
                <a:endParaRPr lang="en-GB" sz="2400" b="0" strike="noStrike" spc="-1">
                  <a:latin typeface="Arial"/>
                </a:endParaRPr>
              </a:p>
            </p:txBody>
          </p:sp>
        </p:grpSp>
        <p:grpSp>
          <p:nvGrpSpPr>
            <p:cNvPr id="359" name="Group 9"/>
            <p:cNvGrpSpPr/>
            <p:nvPr/>
          </p:nvGrpSpPr>
          <p:grpSpPr>
            <a:xfrm>
              <a:off x="6576480" y="1440000"/>
              <a:ext cx="2152800" cy="1125720"/>
              <a:chOff x="6576480" y="1440000"/>
              <a:chExt cx="2152800" cy="1125720"/>
            </a:xfrm>
          </p:grpSpPr>
          <p:pic>
            <p:nvPicPr>
              <p:cNvPr id="360" name="Picture 359"/>
              <p:cNvPicPr/>
              <p:nvPr/>
            </p:nvPicPr>
            <p:blipFill>
              <a:blip r:embed="rId7"/>
              <a:stretch/>
            </p:blipFill>
            <p:spPr>
              <a:xfrm>
                <a:off x="6576480" y="1440000"/>
                <a:ext cx="1588320" cy="1125720"/>
              </a:xfrm>
              <a:prstGeom prst="rect">
                <a:avLst/>
              </a:prstGeom>
              <a:ln w="36000">
                <a:noFill/>
              </a:ln>
            </p:spPr>
          </p:pic>
          <p:sp>
            <p:nvSpPr>
              <p:cNvPr id="361" name="TextShape 10"/>
              <p:cNvSpPr txBox="1"/>
              <p:nvPr/>
            </p:nvSpPr>
            <p:spPr>
              <a:xfrm>
                <a:off x="8362800" y="1819080"/>
                <a:ext cx="366480" cy="517320"/>
              </a:xfrm>
              <a:prstGeom prst="rect">
                <a:avLst/>
              </a:prstGeom>
              <a:noFill/>
              <a:ln w="36000">
                <a:noFill/>
              </a:ln>
            </p:spPr>
            <p:txBody>
              <a:bodyPr lIns="90000" tIns="45000" rIns="90000" bIns="45000">
                <a:noAutofit/>
              </a:bodyPr>
              <a:lstStyle/>
              <a:p>
                <a:r>
                  <a:rPr lang="en-GB" sz="2400" b="0" i="1" strike="noStrike" spc="-1">
                    <a:solidFill>
                      <a:srgbClr val="000000"/>
                    </a:solidFill>
                    <a:latin typeface="Times New Roman"/>
                  </a:rPr>
                  <a:t>A</a:t>
                </a:r>
                <a:endParaRPr lang="en-GB" sz="2400" b="0" strike="noStrike" spc="-1">
                  <a:latin typeface="Arial"/>
                </a:endParaRPr>
              </a:p>
            </p:txBody>
          </p:sp>
        </p:grpSp>
      </p:grpSp>
      <p:sp>
        <p:nvSpPr>
          <p:cNvPr id="362" name="Line 11"/>
          <p:cNvSpPr/>
          <p:nvPr/>
        </p:nvSpPr>
        <p:spPr>
          <a:xfrm>
            <a:off x="8448120" y="1882800"/>
            <a:ext cx="208080" cy="1440"/>
          </a:xfrm>
          <a:prstGeom prst="line">
            <a:avLst/>
          </a:prstGeom>
          <a:ln w="18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63" name="Picture 362"/>
          <p:cNvPicPr/>
          <p:nvPr/>
        </p:nvPicPr>
        <p:blipFill>
          <a:blip r:embed="rId8"/>
          <a:stretch/>
        </p:blipFill>
        <p:spPr>
          <a:xfrm>
            <a:off x="216000" y="161280"/>
            <a:ext cx="774720" cy="774720"/>
          </a:xfrm>
          <a:prstGeom prst="rect">
            <a:avLst/>
          </a:prstGeom>
          <a:ln w="36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TextShape 1"/>
          <p:cNvSpPr txBox="1"/>
          <p:nvPr/>
        </p:nvSpPr>
        <p:spPr>
          <a:xfrm>
            <a:off x="3238920" y="324000"/>
            <a:ext cx="3615840" cy="58104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800" b="0" strike="noStrike" spc="-1">
                <a:latin typeface="Times New Roman"/>
              </a:rPr>
              <a:t>The Frame Order tensor</a:t>
            </a:r>
            <a:endParaRPr lang="en-GB" sz="2800" b="0" strike="noStrike" spc="-1">
              <a:latin typeface="Arial"/>
            </a:endParaRPr>
          </a:p>
        </p:txBody>
      </p:sp>
      <p:grpSp>
        <p:nvGrpSpPr>
          <p:cNvPr id="365" name="Group 2"/>
          <p:cNvGrpSpPr/>
          <p:nvPr/>
        </p:nvGrpSpPr>
        <p:grpSpPr>
          <a:xfrm>
            <a:off x="1580400" y="1389240"/>
            <a:ext cx="1937880" cy="509040"/>
            <a:chOff x="1580400" y="1389240"/>
            <a:chExt cx="1937880" cy="509040"/>
          </a:xfrm>
        </p:grpSpPr>
        <p:sp>
          <p:nvSpPr>
            <p:cNvPr id="366" name="TextShape 3"/>
            <p:cNvSpPr txBox="1"/>
            <p:nvPr/>
          </p:nvSpPr>
          <p:spPr>
            <a:xfrm>
              <a:off x="1580400" y="1390320"/>
              <a:ext cx="1937880" cy="399600"/>
            </a:xfrm>
            <a:prstGeom prst="rect">
              <a:avLst/>
            </a:prstGeom>
            <a:noFill/>
            <a:ln w="36000">
              <a:noFill/>
            </a:ln>
          </p:spPr>
          <p:txBody>
            <a:bodyPr lIns="90000" tIns="45000" rIns="90000" bIns="45000">
              <a:noAutofit/>
            </a:bodyPr>
            <a:lstStyle/>
            <a:p>
              <a:r>
                <a:rPr lang="en-GB" sz="2200" b="0" strike="noStrike" spc="-1">
                  <a:solidFill>
                    <a:srgbClr val="000000"/>
                  </a:solidFill>
                  <a:latin typeface="Times New Roman"/>
                  <a:ea typeface="Arial"/>
                </a:rPr>
                <a:t>What is           ?</a:t>
              </a:r>
              <a:endParaRPr lang="en-GB" sz="2200" b="0" strike="noStrike" spc="-1">
                <a:latin typeface="Arial"/>
              </a:endParaRPr>
            </a:p>
          </p:txBody>
        </p:sp>
        <p:pic>
          <p:nvPicPr>
            <p:cNvPr id="367" name="Picture 366"/>
            <p:cNvPicPr/>
            <p:nvPr/>
          </p:nvPicPr>
          <p:blipFill>
            <a:blip r:embed="rId2"/>
            <a:stretch/>
          </p:blipFill>
          <p:spPr>
            <a:xfrm>
              <a:off x="2541960" y="1389240"/>
              <a:ext cx="770040" cy="509040"/>
            </a:xfrm>
            <a:prstGeom prst="rect">
              <a:avLst/>
            </a:prstGeom>
            <a:ln w="36000">
              <a:noFill/>
            </a:ln>
          </p:spPr>
        </p:pic>
      </p:grpSp>
      <p:pic>
        <p:nvPicPr>
          <p:cNvPr id="368" name="Picture 367"/>
          <p:cNvPicPr/>
          <p:nvPr/>
        </p:nvPicPr>
        <p:blipFill>
          <a:blip r:embed="rId3"/>
          <a:stretch/>
        </p:blipFill>
        <p:spPr>
          <a:xfrm>
            <a:off x="6677280" y="1267920"/>
            <a:ext cx="1968840" cy="630360"/>
          </a:xfrm>
          <a:prstGeom prst="rect">
            <a:avLst/>
          </a:prstGeom>
          <a:ln w="36000">
            <a:noFill/>
          </a:ln>
        </p:spPr>
      </p:pic>
      <p:sp>
        <p:nvSpPr>
          <p:cNvPr id="369" name="TextShape 4"/>
          <p:cNvSpPr txBox="1"/>
          <p:nvPr/>
        </p:nvSpPr>
        <p:spPr>
          <a:xfrm>
            <a:off x="4445640" y="1393200"/>
            <a:ext cx="2232000" cy="39960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solidFill>
                  <a:srgbClr val="000000"/>
                </a:solidFill>
                <a:latin typeface="Times New Roman"/>
                <a:ea typeface="Arial"/>
              </a:rPr>
              <a:t>In tensor notation: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370" name="TextShape 5"/>
          <p:cNvSpPr txBox="1"/>
          <p:nvPr/>
        </p:nvSpPr>
        <p:spPr>
          <a:xfrm>
            <a:off x="1269000" y="5832000"/>
            <a:ext cx="5438520" cy="149868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000" b="0" strike="noStrike" spc="-1">
                <a:solidFill>
                  <a:srgbClr val="000000"/>
                </a:solidFill>
                <a:latin typeface="Times New Roman"/>
                <a:ea typeface="Arial"/>
              </a:rPr>
              <a:t>Properties:</a:t>
            </a:r>
            <a:endParaRPr lang="en-GB" sz="2000" b="0" strike="noStrike" spc="-1">
              <a:latin typeface="Arial"/>
            </a:endParaRPr>
          </a:p>
          <a:p>
            <a:pPr marL="864000" lvl="3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Times New Roman"/>
                <a:ea typeface="Arial"/>
              </a:rPr>
              <a:t>81 elements.</a:t>
            </a:r>
            <a:endParaRPr lang="en-GB" sz="2000" b="0" strike="noStrike" spc="-1">
              <a:latin typeface="Arial"/>
            </a:endParaRPr>
          </a:p>
          <a:p>
            <a:pPr marL="864000" lvl="3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Times New Roman"/>
                <a:ea typeface="Arial"/>
              </a:rPr>
              <a:t>Order matrix of order matrices.</a:t>
            </a:r>
            <a:endParaRPr lang="en-GB" sz="2000" b="0" strike="noStrike" spc="-1">
              <a:latin typeface="Arial"/>
            </a:endParaRPr>
          </a:p>
          <a:p>
            <a:pPr marL="864000" lvl="3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Times New Roman"/>
                <a:ea typeface="Arial"/>
              </a:rPr>
              <a:t>Describes the ordering of a frame (rank-4).</a:t>
            </a:r>
            <a:endParaRPr lang="en-GB" sz="2000" b="0" strike="noStrike" spc="-1">
              <a:latin typeface="Arial"/>
            </a:endParaRPr>
          </a:p>
        </p:txBody>
      </p:sp>
      <p:sp>
        <p:nvSpPr>
          <p:cNvPr id="371" name="Freeform 6"/>
          <p:cNvSpPr/>
          <p:nvPr/>
        </p:nvSpPr>
        <p:spPr>
          <a:xfrm>
            <a:off x="293400" y="2160000"/>
            <a:ext cx="9493560" cy="360"/>
          </a:xfrm>
          <a:custGeom>
            <a:avLst/>
            <a:gdLst/>
            <a:ahLst/>
            <a:cxnLst/>
            <a:rect l="0" t="0" r="r" b="b"/>
            <a:pathLst>
              <a:path w="26371" h="1">
                <a:moveTo>
                  <a:pt x="0" y="0"/>
                </a:moveTo>
                <a:lnTo>
                  <a:pt x="26370" y="0"/>
                </a:lnTo>
              </a:path>
            </a:pathLst>
          </a:custGeom>
          <a:ln w="18000">
            <a:solidFill>
              <a:srgbClr val="000000"/>
            </a:solidFill>
            <a:round/>
          </a:ln>
        </p:spPr>
      </p:sp>
      <p:pic>
        <p:nvPicPr>
          <p:cNvPr id="372" name="Picture 371"/>
          <p:cNvPicPr/>
          <p:nvPr/>
        </p:nvPicPr>
        <p:blipFill>
          <a:blip r:embed="rId4"/>
          <a:stretch/>
        </p:blipFill>
        <p:spPr>
          <a:xfrm>
            <a:off x="293400" y="2235600"/>
            <a:ext cx="9453600" cy="3204720"/>
          </a:xfrm>
          <a:prstGeom prst="rect">
            <a:avLst/>
          </a:prstGeom>
          <a:ln w="36000">
            <a:noFill/>
          </a:ln>
        </p:spPr>
      </p:pic>
      <p:pic>
        <p:nvPicPr>
          <p:cNvPr id="373" name="Picture 372"/>
          <p:cNvPicPr/>
          <p:nvPr/>
        </p:nvPicPr>
        <p:blipFill>
          <a:blip r:embed="rId5"/>
          <a:stretch/>
        </p:blipFill>
        <p:spPr>
          <a:xfrm>
            <a:off x="216000" y="161280"/>
            <a:ext cx="774720" cy="774720"/>
          </a:xfrm>
          <a:prstGeom prst="rect">
            <a:avLst/>
          </a:prstGeom>
          <a:ln w="36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/>
          <p:nvPr/>
        </p:nvPicPr>
        <p:blipFill>
          <a:blip r:embed="rId2"/>
          <a:stretch/>
        </p:blipFill>
        <p:spPr>
          <a:xfrm>
            <a:off x="8568000" y="216720"/>
            <a:ext cx="1368000" cy="575640"/>
          </a:xfrm>
          <a:prstGeom prst="rect">
            <a:avLst/>
          </a:prstGeom>
          <a:ln w="36000">
            <a:noFill/>
          </a:ln>
        </p:spPr>
      </p:pic>
      <p:pic>
        <p:nvPicPr>
          <p:cNvPr id="64" name="Picture 63"/>
          <p:cNvPicPr/>
          <p:nvPr/>
        </p:nvPicPr>
        <p:blipFill>
          <a:blip r:embed="rId3"/>
          <a:stretch/>
        </p:blipFill>
        <p:spPr>
          <a:xfrm>
            <a:off x="-6840" y="360"/>
            <a:ext cx="10079640" cy="7544880"/>
          </a:xfrm>
          <a:prstGeom prst="rect">
            <a:avLst/>
          </a:prstGeom>
          <a:ln w="36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Picture 373"/>
          <p:cNvPicPr/>
          <p:nvPr/>
        </p:nvPicPr>
        <p:blipFill>
          <a:blip r:embed="rId2"/>
          <a:stretch/>
        </p:blipFill>
        <p:spPr>
          <a:xfrm>
            <a:off x="156960" y="2016000"/>
            <a:ext cx="9632880" cy="3996000"/>
          </a:xfrm>
          <a:prstGeom prst="rect">
            <a:avLst/>
          </a:prstGeom>
          <a:ln w="36000">
            <a:noFill/>
          </a:ln>
        </p:spPr>
      </p:pic>
      <p:sp>
        <p:nvSpPr>
          <p:cNvPr id="375" name="TextShape 1"/>
          <p:cNvSpPr txBox="1"/>
          <p:nvPr/>
        </p:nvSpPr>
        <p:spPr>
          <a:xfrm>
            <a:off x="2912760" y="324360"/>
            <a:ext cx="4254480" cy="58104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800" b="0" strike="noStrike" spc="-1">
                <a:solidFill>
                  <a:srgbClr val="FFFFFF"/>
                </a:solidFill>
                <a:latin typeface="Times New Roman"/>
              </a:rPr>
              <a:t>Frame order tensor example</a:t>
            </a:r>
            <a:endParaRPr lang="en-GB" sz="2800" b="0" strike="noStrike" spc="-1">
              <a:latin typeface="Arial"/>
            </a:endParaRPr>
          </a:p>
        </p:txBody>
      </p:sp>
      <p:pic>
        <p:nvPicPr>
          <p:cNvPr id="376" name="Picture 375"/>
          <p:cNvPicPr/>
          <p:nvPr/>
        </p:nvPicPr>
        <p:blipFill>
          <a:blip r:embed="rId3"/>
          <a:stretch/>
        </p:blipFill>
        <p:spPr>
          <a:xfrm>
            <a:off x="216000" y="161280"/>
            <a:ext cx="774720" cy="774720"/>
          </a:xfrm>
          <a:prstGeom prst="rect">
            <a:avLst/>
          </a:prstGeom>
          <a:ln w="36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TextShape 1"/>
          <p:cNvSpPr txBox="1"/>
          <p:nvPr/>
        </p:nvSpPr>
        <p:spPr>
          <a:xfrm>
            <a:off x="464400" y="1441080"/>
            <a:ext cx="4181400" cy="39960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solidFill>
                  <a:srgbClr val="000000"/>
                </a:solidFill>
                <a:latin typeface="Times New Roman"/>
                <a:ea typeface="Arial"/>
              </a:rPr>
              <a:t>In 5D alignment tensor notation: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378" name="TextShape 2"/>
          <p:cNvSpPr txBox="1"/>
          <p:nvPr/>
        </p:nvSpPr>
        <p:spPr>
          <a:xfrm>
            <a:off x="536400" y="4172400"/>
            <a:ext cx="7599600" cy="39960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solidFill>
                  <a:srgbClr val="000000"/>
                </a:solidFill>
                <a:latin typeface="Times New Roman"/>
                <a:ea typeface="Arial"/>
              </a:rPr>
              <a:t>Collapse 81 → 25 independent elements.</a:t>
            </a:r>
            <a:endParaRPr lang="en-GB" sz="2200" b="0" strike="noStrike" spc="-1">
              <a:latin typeface="Arial"/>
            </a:endParaRPr>
          </a:p>
        </p:txBody>
      </p:sp>
      <p:pic>
        <p:nvPicPr>
          <p:cNvPr id="379" name="Picture 378"/>
          <p:cNvPicPr/>
          <p:nvPr/>
        </p:nvPicPr>
        <p:blipFill>
          <a:blip r:embed="rId2"/>
          <a:stretch/>
        </p:blipFill>
        <p:spPr>
          <a:xfrm>
            <a:off x="612000" y="2138040"/>
            <a:ext cx="9108000" cy="1197360"/>
          </a:xfrm>
          <a:prstGeom prst="rect">
            <a:avLst/>
          </a:prstGeom>
          <a:ln w="36000">
            <a:noFill/>
          </a:ln>
        </p:spPr>
      </p:pic>
      <p:sp>
        <p:nvSpPr>
          <p:cNvPr id="380" name="TextShape 3"/>
          <p:cNvSpPr txBox="1"/>
          <p:nvPr/>
        </p:nvSpPr>
        <p:spPr>
          <a:xfrm>
            <a:off x="537120" y="5319360"/>
            <a:ext cx="9057960" cy="41508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solidFill>
                  <a:srgbClr val="000000"/>
                </a:solidFill>
                <a:latin typeface="Times New Roman"/>
                <a:ea typeface="Arial"/>
              </a:rPr>
              <a:t>PCS – derivation very complicated, currently intractable.  </a:t>
            </a:r>
            <a:r>
              <a:rPr lang="en-GB" sz="2200" b="0" strike="noStrike" spc="-1">
                <a:solidFill>
                  <a:srgbClr val="000000"/>
                </a:solidFill>
                <a:latin typeface="DejaVu Sans"/>
                <a:ea typeface="DejaVu Sans"/>
              </a:rPr>
              <a:t>∴ </a:t>
            </a:r>
            <a:r>
              <a:rPr lang="en-GB" sz="2200" b="0" strike="noStrike" spc="-1">
                <a:solidFill>
                  <a:srgbClr val="000000"/>
                </a:solidFill>
                <a:latin typeface="Times New Roman"/>
                <a:ea typeface="Arial"/>
              </a:rPr>
              <a:t>Solve numerically.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381" name="TextShape 4"/>
          <p:cNvSpPr txBox="1"/>
          <p:nvPr/>
        </p:nvSpPr>
        <p:spPr>
          <a:xfrm>
            <a:off x="537120" y="6481440"/>
            <a:ext cx="9686880" cy="41508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solidFill>
                  <a:srgbClr val="000000"/>
                </a:solidFill>
                <a:latin typeface="Times New Roman"/>
                <a:ea typeface="Open Hei"/>
              </a:rPr>
              <a:t>Numerical computation infeasible, so use</a:t>
            </a:r>
            <a:r>
              <a:rPr lang="en-GB" sz="2200" b="0" strike="noStrike" spc="-1">
                <a:solidFill>
                  <a:srgbClr val="000000"/>
                </a:solidFill>
                <a:latin typeface="Times New Roman"/>
              </a:rPr>
              <a:t> optimisation tricks (1e</a:t>
            </a:r>
            <a:r>
              <a:rPr lang="en-GB" sz="2200" b="0" strike="noStrike" spc="-1" baseline="33000">
                <a:solidFill>
                  <a:srgbClr val="000000"/>
                </a:solidFill>
                <a:latin typeface="Times New Roman"/>
              </a:rPr>
              <a:t>6</a:t>
            </a:r>
            <a:r>
              <a:rPr lang="en-GB" sz="2200" b="0" strike="noStrike" spc="-1">
                <a:solidFill>
                  <a:srgbClr val="000000"/>
                </a:solidFill>
                <a:latin typeface="Times New Roman"/>
              </a:rPr>
              <a:t> years to 1 day).</a:t>
            </a:r>
            <a:endParaRPr lang="en-GB" sz="2200" b="0" strike="noStrike" spc="-1">
              <a:latin typeface="Arial"/>
            </a:endParaRPr>
          </a:p>
        </p:txBody>
      </p:sp>
      <p:pic>
        <p:nvPicPr>
          <p:cNvPr id="382" name="Picture 381"/>
          <p:cNvPicPr/>
          <p:nvPr/>
        </p:nvPicPr>
        <p:blipFill>
          <a:blip r:embed="rId3"/>
          <a:stretch/>
        </p:blipFill>
        <p:spPr>
          <a:xfrm>
            <a:off x="216000" y="161280"/>
            <a:ext cx="774720" cy="774720"/>
          </a:xfrm>
          <a:prstGeom prst="rect">
            <a:avLst/>
          </a:prstGeom>
          <a:ln w="36000">
            <a:noFill/>
          </a:ln>
        </p:spPr>
      </p:pic>
      <p:sp>
        <p:nvSpPr>
          <p:cNvPr id="383" name="TextShape 5"/>
          <p:cNvSpPr txBox="1"/>
          <p:nvPr/>
        </p:nvSpPr>
        <p:spPr>
          <a:xfrm>
            <a:off x="1332000" y="278640"/>
            <a:ext cx="7416000" cy="48528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GB" sz="2800" b="0" strike="noStrike" spc="-1">
                <a:latin typeface="Times New Roman"/>
              </a:rPr>
              <a:t>Frame order – the RDC and PCS</a:t>
            </a:r>
            <a:endParaRPr lang="en-GB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Picture 383"/>
          <p:cNvPicPr/>
          <p:nvPr/>
        </p:nvPicPr>
        <p:blipFill>
          <a:blip r:embed="rId2"/>
          <a:stretch/>
        </p:blipFill>
        <p:spPr>
          <a:xfrm>
            <a:off x="7884000" y="2183400"/>
            <a:ext cx="1961280" cy="1642680"/>
          </a:xfrm>
          <a:prstGeom prst="rect">
            <a:avLst/>
          </a:prstGeom>
          <a:ln w="36000">
            <a:noFill/>
          </a:ln>
        </p:spPr>
      </p:pic>
      <p:pic>
        <p:nvPicPr>
          <p:cNvPr id="385" name="Picture 384"/>
          <p:cNvPicPr/>
          <p:nvPr/>
        </p:nvPicPr>
        <p:blipFill>
          <a:blip r:embed="rId3"/>
          <a:stretch/>
        </p:blipFill>
        <p:spPr>
          <a:xfrm>
            <a:off x="126720" y="1188000"/>
            <a:ext cx="4249800" cy="3345840"/>
          </a:xfrm>
          <a:prstGeom prst="rect">
            <a:avLst/>
          </a:prstGeom>
          <a:ln w="36000">
            <a:noFill/>
          </a:ln>
        </p:spPr>
      </p:pic>
      <p:sp>
        <p:nvSpPr>
          <p:cNvPr id="386" name="TextShape 1"/>
          <p:cNvSpPr txBox="1"/>
          <p:nvPr/>
        </p:nvSpPr>
        <p:spPr>
          <a:xfrm>
            <a:off x="3330360" y="252000"/>
            <a:ext cx="3419280" cy="48384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800" b="0" strike="noStrike" spc="-1">
                <a:solidFill>
                  <a:srgbClr val="000000"/>
                </a:solidFill>
                <a:latin typeface="Times New Roman"/>
              </a:rPr>
              <a:t>Modelling frame order</a:t>
            </a:r>
            <a:endParaRPr lang="en-GB" sz="2800" b="0" strike="noStrike" spc="-1">
              <a:latin typeface="Arial"/>
            </a:endParaRPr>
          </a:p>
        </p:txBody>
      </p:sp>
      <p:sp>
        <p:nvSpPr>
          <p:cNvPr id="387" name="TextShape 2"/>
          <p:cNvSpPr txBox="1"/>
          <p:nvPr/>
        </p:nvSpPr>
        <p:spPr>
          <a:xfrm>
            <a:off x="5017680" y="2509920"/>
            <a:ext cx="2616120" cy="102600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Tilt-and-torsion angle</a:t>
            </a:r>
            <a:endParaRPr lang="en-GB" sz="22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system from robotics:</a:t>
            </a:r>
            <a:endParaRPr lang="en-GB" sz="22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{</a:t>
            </a:r>
            <a:r>
              <a:rPr lang="en-GB" sz="2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θ, φ, σ}</a:t>
            </a:r>
            <a:endParaRPr lang="en-GB" sz="22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8" name="TextShape 3"/>
          <p:cNvSpPr txBox="1"/>
          <p:nvPr/>
        </p:nvSpPr>
        <p:spPr>
          <a:xfrm>
            <a:off x="3785760" y="949320"/>
            <a:ext cx="4704120" cy="101808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solidFill>
                  <a:srgbClr val="000000"/>
                </a:solidFill>
                <a:latin typeface="Times New Roman"/>
                <a:ea typeface="Arial"/>
              </a:rPr>
              <a:t>2 parts – theory and modelling.</a:t>
            </a:r>
            <a:endParaRPr lang="en-GB" sz="2200" b="0" strike="noStrike" spc="-1">
              <a:latin typeface="Arial"/>
            </a:endParaRPr>
          </a:p>
          <a:p>
            <a:r>
              <a:rPr lang="en-GB" sz="2200" b="0" strike="noStrike" spc="-1">
                <a:solidFill>
                  <a:srgbClr val="000000"/>
                </a:solidFill>
                <a:latin typeface="Times New Roman"/>
                <a:ea typeface="Arial"/>
              </a:rPr>
              <a:t>    Real physics: The frame order matrix.</a:t>
            </a:r>
            <a:endParaRPr lang="en-GB" sz="2200" b="0" strike="noStrike" spc="-1">
              <a:latin typeface="Arial"/>
            </a:endParaRPr>
          </a:p>
          <a:p>
            <a:r>
              <a:rPr lang="en-GB" sz="2200" b="0" strike="noStrike" spc="-1">
                <a:solidFill>
                  <a:srgbClr val="000000"/>
                </a:solidFill>
                <a:latin typeface="Times New Roman"/>
                <a:ea typeface="Arial"/>
              </a:rPr>
              <a:t>         Modelling:  What ever you like!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389" name="CustomShape 4"/>
          <p:cNvSpPr/>
          <p:nvPr/>
        </p:nvSpPr>
        <p:spPr>
          <a:xfrm>
            <a:off x="606240" y="5538960"/>
            <a:ext cx="2963520" cy="1855440"/>
          </a:xfrm>
          <a:prstGeom prst="rect">
            <a:avLst/>
          </a:prstGeom>
          <a:solidFill>
            <a:srgbClr val="FF6633"/>
          </a:solidFill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0" name="TextShape 5"/>
          <p:cNvSpPr txBox="1"/>
          <p:nvPr/>
        </p:nvSpPr>
        <p:spPr>
          <a:xfrm>
            <a:off x="727560" y="5738760"/>
            <a:ext cx="2721240" cy="13273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GB" sz="2200" b="0" strike="noStrike" spc="-1">
                <a:solidFill>
                  <a:srgbClr val="000000"/>
                </a:solidFill>
                <a:latin typeface="Times New Roman"/>
                <a:ea typeface="Arial"/>
              </a:rPr>
              <a:t>Average domain</a:t>
            </a:r>
            <a:endParaRPr lang="en-GB" sz="2200" b="0" strike="noStrike" spc="-1">
              <a:latin typeface="Arial"/>
            </a:endParaRPr>
          </a:p>
          <a:p>
            <a:pPr algn="ctr"/>
            <a:r>
              <a:rPr lang="en-GB" sz="2200" b="0" strike="noStrike" spc="-1">
                <a:solidFill>
                  <a:srgbClr val="000000"/>
                </a:solidFill>
                <a:latin typeface="Times New Roman"/>
                <a:ea typeface="Arial"/>
              </a:rPr>
              <a:t>position</a:t>
            </a:r>
            <a:endParaRPr lang="en-GB" sz="2200" b="0" strike="noStrike" spc="-1">
              <a:latin typeface="Arial"/>
            </a:endParaRPr>
          </a:p>
          <a:p>
            <a:pPr algn="ctr"/>
            <a:r>
              <a:rPr lang="en-GB" sz="2200" b="0" strike="noStrike" spc="-1">
                <a:solidFill>
                  <a:srgbClr val="000000"/>
                </a:solidFill>
                <a:latin typeface="Times New Roman"/>
                <a:ea typeface="Arial"/>
              </a:rPr>
              <a:t>(5-</a:t>
            </a:r>
            <a:r>
              <a:rPr lang="en-GB" sz="2200" b="0" i="1" strike="noStrike" spc="-1">
                <a:solidFill>
                  <a:srgbClr val="000000"/>
                </a:solidFill>
                <a:latin typeface="Times New Roman"/>
                <a:ea typeface="Arial"/>
              </a:rPr>
              <a:t>6 params,</a:t>
            </a:r>
            <a:endParaRPr lang="en-GB" sz="2200" b="0" strike="noStrike" spc="-1">
              <a:latin typeface="Arial"/>
            </a:endParaRPr>
          </a:p>
          <a:p>
            <a:pPr algn="ctr"/>
            <a:r>
              <a:rPr lang="en-GB" sz="2200" b="0" i="1" strike="noStrike" spc="-1">
                <a:solidFill>
                  <a:srgbClr val="000000"/>
                </a:solidFill>
                <a:latin typeface="Times New Roman"/>
                <a:ea typeface="Arial"/>
              </a:rPr>
              <a:t>rotation + translation</a:t>
            </a:r>
            <a:r>
              <a:rPr lang="en-GB" sz="2200" b="0" strike="noStrike" spc="-1">
                <a:solidFill>
                  <a:srgbClr val="000000"/>
                </a:solidFill>
                <a:latin typeface="Times New Roman"/>
                <a:ea typeface="Arial"/>
              </a:rPr>
              <a:t>)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391" name="CustomShape 6"/>
          <p:cNvSpPr/>
          <p:nvPr/>
        </p:nvSpPr>
        <p:spPr>
          <a:xfrm>
            <a:off x="3558240" y="5538960"/>
            <a:ext cx="2963520" cy="1855440"/>
          </a:xfrm>
          <a:prstGeom prst="rect">
            <a:avLst/>
          </a:prstGeom>
          <a:solidFill>
            <a:srgbClr val="33CC66"/>
          </a:solidFill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2" name="TextShape 7"/>
          <p:cNvSpPr txBox="1"/>
          <p:nvPr/>
        </p:nvSpPr>
        <p:spPr>
          <a:xfrm>
            <a:off x="4192560" y="5738760"/>
            <a:ext cx="1625400" cy="13273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GB" sz="2200" b="0" strike="noStrike" spc="-1">
                <a:solidFill>
                  <a:srgbClr val="000000"/>
                </a:solidFill>
                <a:latin typeface="Times New Roman"/>
                <a:ea typeface="Arial"/>
              </a:rPr>
              <a:t>Directions</a:t>
            </a:r>
            <a:endParaRPr lang="en-GB" sz="2200" b="0" strike="noStrike" spc="-1">
              <a:latin typeface="Arial"/>
            </a:endParaRPr>
          </a:p>
          <a:p>
            <a:pPr algn="ctr"/>
            <a:r>
              <a:rPr lang="en-GB" sz="2200" b="0" strike="noStrike" spc="-1">
                <a:solidFill>
                  <a:srgbClr val="000000"/>
                </a:solidFill>
                <a:latin typeface="Times New Roman"/>
                <a:ea typeface="Arial"/>
              </a:rPr>
              <a:t>of motion</a:t>
            </a:r>
            <a:endParaRPr lang="en-GB" sz="2200" b="0" strike="noStrike" spc="-1">
              <a:latin typeface="Arial"/>
            </a:endParaRPr>
          </a:p>
          <a:p>
            <a:pPr algn="ctr"/>
            <a:r>
              <a:rPr lang="en-GB" sz="2200" b="0" strike="noStrike" spc="-1">
                <a:solidFill>
                  <a:srgbClr val="000000"/>
                </a:solidFill>
                <a:latin typeface="Times New Roman"/>
                <a:ea typeface="Arial"/>
              </a:rPr>
              <a:t>(</a:t>
            </a:r>
            <a:r>
              <a:rPr lang="en-GB" sz="2200" b="0" i="1" strike="noStrike" spc="-1">
                <a:solidFill>
                  <a:srgbClr val="000000"/>
                </a:solidFill>
                <a:latin typeface="Times New Roman"/>
                <a:ea typeface="Arial"/>
              </a:rPr>
              <a:t>2-3 params,</a:t>
            </a:r>
            <a:endParaRPr lang="en-GB" sz="2200" b="0" strike="noStrike" spc="-1">
              <a:latin typeface="Arial"/>
            </a:endParaRPr>
          </a:p>
          <a:p>
            <a:pPr algn="ctr"/>
            <a:r>
              <a:rPr lang="en-GB" sz="2200" b="0" i="1" strike="noStrike" spc="-1">
                <a:solidFill>
                  <a:srgbClr val="000000"/>
                </a:solidFill>
                <a:latin typeface="Times New Roman"/>
                <a:ea typeface="Arial"/>
              </a:rPr>
              <a:t>Eigenframe</a:t>
            </a:r>
            <a:r>
              <a:rPr lang="en-GB" sz="2200" b="0" strike="noStrike" spc="-1">
                <a:solidFill>
                  <a:srgbClr val="000000"/>
                </a:solidFill>
                <a:latin typeface="Times New Roman"/>
                <a:ea typeface="Arial"/>
              </a:rPr>
              <a:t>)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393" name="CustomShape 8"/>
          <p:cNvSpPr/>
          <p:nvPr/>
        </p:nvSpPr>
        <p:spPr>
          <a:xfrm>
            <a:off x="6510240" y="5538960"/>
            <a:ext cx="2963520" cy="1855440"/>
          </a:xfrm>
          <a:prstGeom prst="rect">
            <a:avLst/>
          </a:prstGeom>
          <a:solidFill>
            <a:srgbClr val="00B8FF"/>
          </a:solidFill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4" name="TextShape 9"/>
          <p:cNvSpPr txBox="1"/>
          <p:nvPr/>
        </p:nvSpPr>
        <p:spPr>
          <a:xfrm>
            <a:off x="6939720" y="5738760"/>
            <a:ext cx="2129760" cy="13273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GB" sz="2200" b="0" strike="noStrike" spc="-1">
                <a:solidFill>
                  <a:srgbClr val="000000"/>
                </a:solidFill>
                <a:latin typeface="Times New Roman"/>
                <a:ea typeface="Arial"/>
              </a:rPr>
              <a:t>Amplitude</a:t>
            </a:r>
            <a:endParaRPr lang="en-GB" sz="2200" b="0" strike="noStrike" spc="-1">
              <a:latin typeface="Arial"/>
            </a:endParaRPr>
          </a:p>
          <a:p>
            <a:pPr algn="ctr"/>
            <a:r>
              <a:rPr lang="en-GB" sz="2200" b="0" strike="noStrike" spc="-1">
                <a:solidFill>
                  <a:srgbClr val="000000"/>
                </a:solidFill>
                <a:latin typeface="Times New Roman"/>
                <a:ea typeface="Arial"/>
              </a:rPr>
              <a:t>of motion</a:t>
            </a:r>
            <a:endParaRPr lang="en-GB" sz="2200" b="0" strike="noStrike" spc="-1">
              <a:latin typeface="Arial"/>
            </a:endParaRPr>
          </a:p>
          <a:p>
            <a:pPr algn="ctr"/>
            <a:r>
              <a:rPr lang="en-GB" sz="2200" b="0" strike="noStrike" spc="-1">
                <a:solidFill>
                  <a:srgbClr val="000000"/>
                </a:solidFill>
                <a:latin typeface="Times New Roman"/>
                <a:ea typeface="Arial"/>
              </a:rPr>
              <a:t>(</a:t>
            </a:r>
            <a:r>
              <a:rPr lang="en-GB" sz="2200" b="0" i="1" strike="noStrike" spc="-1">
                <a:solidFill>
                  <a:srgbClr val="000000"/>
                </a:solidFill>
                <a:latin typeface="Times New Roman"/>
                <a:ea typeface="Arial"/>
              </a:rPr>
              <a:t>1-3 params,</a:t>
            </a:r>
            <a:endParaRPr lang="en-GB" sz="2200" b="0" strike="noStrike" spc="-1">
              <a:latin typeface="Arial"/>
            </a:endParaRPr>
          </a:p>
          <a:p>
            <a:pPr algn="ctr"/>
            <a:r>
              <a:rPr lang="en-GB" sz="2200" b="0" i="1" strike="noStrike" spc="-1">
                <a:solidFill>
                  <a:srgbClr val="000000"/>
                </a:solidFill>
                <a:latin typeface="Times New Roman"/>
                <a:ea typeface="Arial"/>
              </a:rPr>
              <a:t>cone angles or S</a:t>
            </a:r>
            <a:r>
              <a:rPr lang="en-GB" sz="2200" b="0" strike="noStrike" spc="-1">
                <a:solidFill>
                  <a:srgbClr val="000000"/>
                </a:solidFill>
                <a:latin typeface="Times New Roman"/>
                <a:ea typeface="Arial"/>
              </a:rPr>
              <a:t>)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395" name="TextShape 10"/>
          <p:cNvSpPr txBox="1"/>
          <p:nvPr/>
        </p:nvSpPr>
        <p:spPr>
          <a:xfrm>
            <a:off x="3971880" y="4037040"/>
            <a:ext cx="1825200" cy="13273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solidFill>
                  <a:srgbClr val="000000"/>
                </a:solidFill>
                <a:latin typeface="Times New Roman"/>
                <a:ea typeface="Arial"/>
              </a:rPr>
              <a:t>Modelling tilt:</a:t>
            </a:r>
            <a:endParaRPr lang="en-GB" sz="2200" b="0" strike="noStrike" spc="-1">
              <a:latin typeface="Arial"/>
            </a:endParaRPr>
          </a:p>
          <a:p>
            <a:r>
              <a:rPr lang="en-GB" sz="2200" b="0" i="1" strike="noStrike" spc="-1">
                <a:solidFill>
                  <a:srgbClr val="000000"/>
                </a:solidFill>
                <a:latin typeface="Times New Roman"/>
                <a:ea typeface="Arial"/>
              </a:rPr>
              <a:t>Pseudo-ellipse</a:t>
            </a:r>
            <a:endParaRPr lang="en-GB" sz="2200" b="0" strike="noStrike" spc="-1">
              <a:latin typeface="Arial"/>
            </a:endParaRPr>
          </a:p>
          <a:p>
            <a:r>
              <a:rPr lang="en-GB" sz="2200" b="0" i="1" strike="noStrike" spc="-1">
                <a:solidFill>
                  <a:srgbClr val="000000"/>
                </a:solidFill>
                <a:latin typeface="Times New Roman"/>
                <a:ea typeface="Arial"/>
              </a:rPr>
              <a:t>Isotropic cone</a:t>
            </a:r>
            <a:endParaRPr lang="en-GB" sz="2200" b="0" strike="noStrike" spc="-1">
              <a:latin typeface="Arial"/>
            </a:endParaRPr>
          </a:p>
          <a:p>
            <a:r>
              <a:rPr lang="en-GB" sz="2200" b="0" i="1" strike="noStrike" spc="-1">
                <a:solidFill>
                  <a:srgbClr val="000000"/>
                </a:solidFill>
                <a:latin typeface="Times New Roman"/>
                <a:ea typeface="Arial"/>
              </a:rPr>
              <a:t>Rigid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396" name="TextShape 11"/>
          <p:cNvSpPr txBox="1"/>
          <p:nvPr/>
        </p:nvSpPr>
        <p:spPr>
          <a:xfrm>
            <a:off x="6716160" y="4037040"/>
            <a:ext cx="2465280" cy="13273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solidFill>
                  <a:srgbClr val="000000"/>
                </a:solidFill>
                <a:latin typeface="Times New Roman"/>
                <a:ea typeface="Arial"/>
              </a:rPr>
              <a:t>Modelling torsion:</a:t>
            </a:r>
            <a:endParaRPr lang="en-GB" sz="2200" b="0" strike="noStrike" spc="-1">
              <a:latin typeface="Arial"/>
            </a:endParaRPr>
          </a:p>
          <a:p>
            <a:r>
              <a:rPr lang="en-GB" sz="2200" b="0" i="1" strike="noStrike" spc="-1">
                <a:solidFill>
                  <a:srgbClr val="000000"/>
                </a:solidFill>
                <a:latin typeface="Times New Roman"/>
                <a:ea typeface="Arial"/>
              </a:rPr>
              <a:t>Torsional restriction</a:t>
            </a:r>
            <a:endParaRPr lang="en-GB" sz="2200" b="0" strike="noStrike" spc="-1">
              <a:latin typeface="Arial"/>
            </a:endParaRPr>
          </a:p>
          <a:p>
            <a:r>
              <a:rPr lang="en-GB" sz="2200" b="0" i="1" strike="noStrike" spc="-1">
                <a:solidFill>
                  <a:srgbClr val="000000"/>
                </a:solidFill>
                <a:latin typeface="Times New Roman"/>
                <a:ea typeface="Arial"/>
              </a:rPr>
              <a:t>Free-rotor</a:t>
            </a:r>
            <a:endParaRPr lang="en-GB" sz="2200" b="0" strike="noStrike" spc="-1">
              <a:latin typeface="Arial"/>
            </a:endParaRPr>
          </a:p>
          <a:p>
            <a:r>
              <a:rPr lang="en-GB" sz="2200" b="0" i="1" strike="noStrike" spc="-1">
                <a:solidFill>
                  <a:srgbClr val="000000"/>
                </a:solidFill>
                <a:latin typeface="Times New Roman"/>
                <a:ea typeface="Arial"/>
              </a:rPr>
              <a:t>Torsionless</a:t>
            </a:r>
            <a:endParaRPr lang="en-GB" sz="2200" b="0" strike="noStrike" spc="-1">
              <a:latin typeface="Arial"/>
            </a:endParaRPr>
          </a:p>
        </p:txBody>
      </p:sp>
      <p:pic>
        <p:nvPicPr>
          <p:cNvPr id="397" name="Picture 396"/>
          <p:cNvPicPr/>
          <p:nvPr/>
        </p:nvPicPr>
        <p:blipFill>
          <a:blip r:embed="rId4"/>
          <a:stretch/>
        </p:blipFill>
        <p:spPr>
          <a:xfrm>
            <a:off x="216000" y="161280"/>
            <a:ext cx="774720" cy="774720"/>
          </a:xfrm>
          <a:prstGeom prst="rect">
            <a:avLst/>
          </a:prstGeom>
          <a:ln w="36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TextShape 1"/>
          <p:cNvSpPr txBox="1"/>
          <p:nvPr/>
        </p:nvSpPr>
        <p:spPr>
          <a:xfrm>
            <a:off x="3459240" y="360000"/>
            <a:ext cx="3161520" cy="49284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GB" sz="2800" b="0" strike="noStrike" spc="-1">
                <a:latin typeface="Times New Roman"/>
              </a:rPr>
              <a:t>Frame order analysis</a:t>
            </a:r>
            <a:endParaRPr lang="en-GB" sz="2800" b="0" strike="noStrike" spc="-1">
              <a:latin typeface="Arial"/>
            </a:endParaRPr>
          </a:p>
        </p:txBody>
      </p:sp>
      <p:sp>
        <p:nvSpPr>
          <p:cNvPr id="399" name="Line 2"/>
          <p:cNvSpPr/>
          <p:nvPr/>
        </p:nvSpPr>
        <p:spPr>
          <a:xfrm>
            <a:off x="5040000" y="1080000"/>
            <a:ext cx="0" cy="6480000"/>
          </a:xfrm>
          <a:prstGeom prst="line">
            <a:avLst/>
          </a:prstGeom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0" name="TextShape 3"/>
          <p:cNvSpPr txBox="1"/>
          <p:nvPr/>
        </p:nvSpPr>
        <p:spPr>
          <a:xfrm>
            <a:off x="1387440" y="1112400"/>
            <a:ext cx="2020320" cy="4075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1" strike="noStrike" spc="-1">
                <a:latin typeface="Times New Roman"/>
              </a:rPr>
              <a:t>Physical theory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401" name="TextShape 4"/>
          <p:cNvSpPr txBox="1"/>
          <p:nvPr/>
        </p:nvSpPr>
        <p:spPr>
          <a:xfrm>
            <a:off x="6192000" y="1112400"/>
            <a:ext cx="3089880" cy="4075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1" strike="noStrike" spc="-1">
                <a:latin typeface="Times New Roman"/>
              </a:rPr>
              <a:t>Mathematical modelling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402" name="TextShape 5"/>
          <p:cNvSpPr txBox="1"/>
          <p:nvPr/>
        </p:nvSpPr>
        <p:spPr>
          <a:xfrm>
            <a:off x="360000" y="1980000"/>
            <a:ext cx="4500000" cy="72468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How rotational processes modulate NMR interactions.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403" name="TextShape 6"/>
          <p:cNvSpPr txBox="1"/>
          <p:nvPr/>
        </p:nvSpPr>
        <p:spPr>
          <a:xfrm>
            <a:off x="360000" y="3240000"/>
            <a:ext cx="4500000" cy="4075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E.g. RDC, PCS, relaxation data.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404" name="TextShape 7"/>
          <p:cNvSpPr txBox="1"/>
          <p:nvPr/>
        </p:nvSpPr>
        <p:spPr>
          <a:xfrm>
            <a:off x="360000" y="4284000"/>
            <a:ext cx="4500000" cy="73476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Applies to all 2</a:t>
            </a:r>
            <a:r>
              <a:rPr lang="en-GB" sz="2200" b="0" strike="noStrike" spc="-1" baseline="33000">
                <a:latin typeface="Times New Roman"/>
              </a:rPr>
              <a:t>nd</a:t>
            </a:r>
            <a:r>
              <a:rPr lang="en-GB" sz="2200" b="0" strike="noStrike" spc="-1">
                <a:latin typeface="Times New Roman"/>
              </a:rPr>
              <a:t> rank rotational physical processes.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405" name="TextShape 8"/>
          <p:cNvSpPr txBox="1"/>
          <p:nvPr/>
        </p:nvSpPr>
        <p:spPr>
          <a:xfrm>
            <a:off x="360000" y="5580000"/>
            <a:ext cx="4680000" cy="104328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But also applies to all 1</a:t>
            </a:r>
            <a:r>
              <a:rPr lang="en-GB" sz="2200" b="0" strike="noStrike" spc="-1" baseline="33000">
                <a:latin typeface="Times New Roman"/>
              </a:rPr>
              <a:t>st</a:t>
            </a:r>
            <a:r>
              <a:rPr lang="en-GB" sz="2200" b="0" strike="noStrike" spc="-1">
                <a:latin typeface="Times New Roman"/>
              </a:rPr>
              <a:t>, 2</a:t>
            </a:r>
            <a:r>
              <a:rPr lang="en-GB" sz="2200" b="0" strike="noStrike" spc="-1" baseline="33000">
                <a:latin typeface="Times New Roman"/>
              </a:rPr>
              <a:t>nd</a:t>
            </a:r>
            <a:r>
              <a:rPr lang="en-GB" sz="2200" b="0" strike="noStrike" spc="-1">
                <a:latin typeface="Times New Roman"/>
              </a:rPr>
              <a:t>, 3</a:t>
            </a:r>
            <a:r>
              <a:rPr lang="en-GB" sz="2200" b="0" strike="noStrike" spc="-1" baseline="33000">
                <a:latin typeface="Times New Roman"/>
              </a:rPr>
              <a:t>rd</a:t>
            </a:r>
            <a:r>
              <a:rPr lang="en-GB" sz="2200" b="0" strike="noStrike" spc="-1">
                <a:latin typeface="Times New Roman"/>
              </a:rPr>
              <a:t>, 4</a:t>
            </a:r>
            <a:r>
              <a:rPr lang="en-GB" sz="2200" b="0" strike="noStrike" spc="-1" baseline="33000">
                <a:latin typeface="Times New Roman"/>
              </a:rPr>
              <a:t>th</a:t>
            </a:r>
            <a:r>
              <a:rPr lang="en-GB" sz="2200" b="0" strike="noStrike" spc="-1">
                <a:latin typeface="Times New Roman"/>
              </a:rPr>
              <a:t>, …, </a:t>
            </a:r>
            <a:r>
              <a:rPr lang="en-GB" sz="2200" b="0" strike="noStrike" spc="-1">
                <a:latin typeface="Times New Roman"/>
                <a:ea typeface="Times New Roman"/>
              </a:rPr>
              <a:t>∞</a:t>
            </a:r>
            <a:r>
              <a:rPr lang="en-GB" sz="2200" b="0" strike="noStrike" spc="-1" baseline="33000">
                <a:latin typeface="Times New Roman"/>
              </a:rPr>
              <a:t>th</a:t>
            </a:r>
            <a:r>
              <a:rPr lang="en-GB" sz="2200" b="0" strike="noStrike" spc="-1">
                <a:latin typeface="Times New Roman"/>
              </a:rPr>
              <a:t> rank physical processes.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406" name="TextShape 9"/>
          <p:cNvSpPr txBox="1"/>
          <p:nvPr/>
        </p:nvSpPr>
        <p:spPr>
          <a:xfrm>
            <a:off x="5400000" y="1980000"/>
            <a:ext cx="4500000" cy="101808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Any physical model – cone models, jump models, model-free models, ensembles, single structures, etc.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407" name="TextShape 10"/>
          <p:cNvSpPr txBox="1"/>
          <p:nvPr/>
        </p:nvSpPr>
        <p:spPr>
          <a:xfrm>
            <a:off x="5400000" y="5652000"/>
            <a:ext cx="4500000" cy="101808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Note: Only components of the dynamics present in the frame order tensor can be seen in the NMR data!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408" name="TextShape 11"/>
          <p:cNvSpPr txBox="1"/>
          <p:nvPr/>
        </p:nvSpPr>
        <p:spPr>
          <a:xfrm>
            <a:off x="5400000" y="3852000"/>
            <a:ext cx="4500000" cy="135900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Map NMR data to highly complex dynamics using analytic or numerical solutions</a:t>
            </a:r>
            <a:endParaRPr lang="en-GB" sz="2200" b="0" strike="noStrike" spc="-1">
              <a:latin typeface="Arial"/>
            </a:endParaRPr>
          </a:p>
        </p:txBody>
      </p:sp>
      <p:pic>
        <p:nvPicPr>
          <p:cNvPr id="409" name="Picture 408"/>
          <p:cNvPicPr/>
          <p:nvPr/>
        </p:nvPicPr>
        <p:blipFill>
          <a:blip r:embed="rId2"/>
          <a:stretch/>
        </p:blipFill>
        <p:spPr>
          <a:xfrm>
            <a:off x="1656360" y="6429600"/>
            <a:ext cx="1364760" cy="652680"/>
          </a:xfrm>
          <a:prstGeom prst="rect">
            <a:avLst/>
          </a:prstGeom>
          <a:ln w="36000">
            <a:noFill/>
          </a:ln>
        </p:spPr>
      </p:pic>
      <p:pic>
        <p:nvPicPr>
          <p:cNvPr id="410" name="Picture 409"/>
          <p:cNvPicPr/>
          <p:nvPr/>
        </p:nvPicPr>
        <p:blipFill>
          <a:blip r:embed="rId3"/>
          <a:stretch/>
        </p:blipFill>
        <p:spPr>
          <a:xfrm>
            <a:off x="216000" y="161280"/>
            <a:ext cx="774720" cy="774720"/>
          </a:xfrm>
          <a:prstGeom prst="rect">
            <a:avLst/>
          </a:prstGeom>
          <a:ln w="36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TextShape 1"/>
          <p:cNvSpPr txBox="1"/>
          <p:nvPr/>
        </p:nvSpPr>
        <p:spPr>
          <a:xfrm>
            <a:off x="2086200" y="360000"/>
            <a:ext cx="5938560" cy="49284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GB" sz="2800" b="0" strike="noStrike" spc="-1">
                <a:latin typeface="Times New Roman"/>
              </a:rPr>
              <a:t>CaM-IQ – X-ray structure as a reference</a:t>
            </a:r>
            <a:endParaRPr lang="en-GB" sz="2800" b="0" strike="noStrike" spc="-1">
              <a:latin typeface="Arial"/>
            </a:endParaRPr>
          </a:p>
        </p:txBody>
      </p:sp>
      <p:sp>
        <p:nvSpPr>
          <p:cNvPr id="412" name="TextShape 2"/>
          <p:cNvSpPr txBox="1"/>
          <p:nvPr/>
        </p:nvSpPr>
        <p:spPr>
          <a:xfrm>
            <a:off x="324000" y="1472400"/>
            <a:ext cx="5112000" cy="4075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X-ray has 3 conformations.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413" name="TextShape 3"/>
          <p:cNvSpPr txBox="1"/>
          <p:nvPr/>
        </p:nvSpPr>
        <p:spPr>
          <a:xfrm>
            <a:off x="324000" y="3179160"/>
            <a:ext cx="3564000" cy="70884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Are all motions in the X-ray structure?</a:t>
            </a:r>
            <a:endParaRPr lang="en-GB" sz="2200" b="0" strike="noStrike" spc="-1">
              <a:latin typeface="Arial"/>
            </a:endParaRPr>
          </a:p>
        </p:txBody>
      </p:sp>
      <p:pic>
        <p:nvPicPr>
          <p:cNvPr id="414" name="Picture 413"/>
          <p:cNvPicPr/>
          <p:nvPr/>
        </p:nvPicPr>
        <p:blipFill>
          <a:blip r:embed="rId2"/>
          <a:stretch/>
        </p:blipFill>
        <p:spPr>
          <a:xfrm>
            <a:off x="216000" y="161280"/>
            <a:ext cx="774720" cy="774720"/>
          </a:xfrm>
          <a:prstGeom prst="rect">
            <a:avLst/>
          </a:prstGeom>
          <a:ln w="36000">
            <a:noFill/>
          </a:ln>
        </p:spPr>
      </p:pic>
      <p:pic>
        <p:nvPicPr>
          <p:cNvPr id="415" name="Picture 414"/>
          <p:cNvPicPr/>
          <p:nvPr/>
        </p:nvPicPr>
        <p:blipFill>
          <a:blip r:embed="rId3"/>
          <a:stretch/>
        </p:blipFill>
        <p:spPr>
          <a:xfrm>
            <a:off x="3528000" y="936000"/>
            <a:ext cx="6552000" cy="6426000"/>
          </a:xfrm>
          <a:prstGeom prst="rect">
            <a:avLst/>
          </a:prstGeom>
          <a:ln w="36000">
            <a:noFill/>
          </a:ln>
        </p:spPr>
      </p:pic>
      <p:sp>
        <p:nvSpPr>
          <p:cNvPr id="416" name="TextShape 4"/>
          <p:cNvSpPr txBox="1"/>
          <p:nvPr/>
        </p:nvSpPr>
        <p:spPr>
          <a:xfrm>
            <a:off x="468000" y="6260400"/>
            <a:ext cx="5112000" cy="4075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Superimposed domains.</a:t>
            </a:r>
            <a:endParaRPr lang="en-GB" sz="2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TextShape 1"/>
          <p:cNvSpPr txBox="1"/>
          <p:nvPr/>
        </p:nvSpPr>
        <p:spPr>
          <a:xfrm>
            <a:off x="3917160" y="360000"/>
            <a:ext cx="2245680" cy="49284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GB" sz="2800" b="0" strike="noStrike" spc="-1">
                <a:latin typeface="Times New Roman"/>
              </a:rPr>
              <a:t>X-ray motions</a:t>
            </a:r>
            <a:endParaRPr lang="en-GB" sz="2800" b="0" strike="noStrike" spc="-1">
              <a:latin typeface="Arial"/>
            </a:endParaRPr>
          </a:p>
        </p:txBody>
      </p:sp>
      <p:pic>
        <p:nvPicPr>
          <p:cNvPr id="418" name="Picture 417"/>
          <p:cNvPicPr/>
          <p:nvPr/>
        </p:nvPicPr>
        <p:blipFill>
          <a:blip r:embed="rId2"/>
          <a:stretch/>
        </p:blipFill>
        <p:spPr>
          <a:xfrm>
            <a:off x="216000" y="161280"/>
            <a:ext cx="774720" cy="774720"/>
          </a:xfrm>
          <a:prstGeom prst="rect">
            <a:avLst/>
          </a:prstGeom>
          <a:ln w="36000">
            <a:noFill/>
          </a:ln>
        </p:spPr>
      </p:pic>
      <p:sp>
        <p:nvSpPr>
          <p:cNvPr id="419" name="TextShape 2"/>
          <p:cNvSpPr txBox="1"/>
          <p:nvPr/>
        </p:nvSpPr>
        <p:spPr>
          <a:xfrm>
            <a:off x="5400000" y="3168360"/>
            <a:ext cx="4483800" cy="104184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1) Web of motion representation: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Link same atom in all 3 structures,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Many triangles (size = amplitude).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420" name="TextShape 3"/>
          <p:cNvSpPr txBox="1"/>
          <p:nvPr/>
        </p:nvSpPr>
        <p:spPr>
          <a:xfrm>
            <a:off x="4752000" y="4593240"/>
            <a:ext cx="5228280" cy="135900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2) New algorithm – superimpose with pivot: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Optimisation + Kabsch subalgorithm,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Sequentially remove all motions,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Find major motional modes (~PCA).</a:t>
            </a:r>
            <a:endParaRPr lang="en-GB" sz="2200" b="0" strike="noStrike" spc="-1">
              <a:latin typeface="Arial"/>
            </a:endParaRPr>
          </a:p>
        </p:txBody>
      </p:sp>
      <p:pic>
        <p:nvPicPr>
          <p:cNvPr id="421" name="Picture 420"/>
          <p:cNvPicPr/>
          <p:nvPr/>
        </p:nvPicPr>
        <p:blipFill>
          <a:blip r:embed="rId3"/>
          <a:stretch/>
        </p:blipFill>
        <p:spPr>
          <a:xfrm>
            <a:off x="90000" y="1116000"/>
            <a:ext cx="5346000" cy="5896440"/>
          </a:xfrm>
          <a:prstGeom prst="rect">
            <a:avLst/>
          </a:prstGeom>
          <a:ln w="36000">
            <a:noFill/>
          </a:ln>
        </p:spPr>
      </p:pic>
      <p:sp>
        <p:nvSpPr>
          <p:cNvPr id="422" name="TextShape 4"/>
          <p:cNvSpPr txBox="1"/>
          <p:nvPr/>
        </p:nvSpPr>
        <p:spPr>
          <a:xfrm>
            <a:off x="5652000" y="1248480"/>
            <a:ext cx="3240000" cy="4075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C-domain superimposition.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423" name="TextShape 5"/>
          <p:cNvSpPr txBox="1"/>
          <p:nvPr/>
        </p:nvSpPr>
        <p:spPr>
          <a:xfrm>
            <a:off x="5904000" y="2076480"/>
            <a:ext cx="3456000" cy="70884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To analyse ensemble motion, 3 features added to relax: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424" name="TextShape 6"/>
          <p:cNvSpPr txBox="1"/>
          <p:nvPr/>
        </p:nvSpPr>
        <p:spPr>
          <a:xfrm>
            <a:off x="4392000" y="6336000"/>
            <a:ext cx="5040000" cy="70884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3) Interatomic distance and parallax shift fluctuation visualisations.</a:t>
            </a:r>
            <a:endParaRPr lang="en-GB" sz="2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Picture 424"/>
          <p:cNvPicPr/>
          <p:nvPr/>
        </p:nvPicPr>
        <p:blipFill>
          <a:blip r:embed="rId2"/>
          <a:stretch/>
        </p:blipFill>
        <p:spPr>
          <a:xfrm>
            <a:off x="3599640" y="855720"/>
            <a:ext cx="6264360" cy="6524280"/>
          </a:xfrm>
          <a:prstGeom prst="rect">
            <a:avLst/>
          </a:prstGeom>
          <a:ln w="36000">
            <a:noFill/>
          </a:ln>
        </p:spPr>
      </p:pic>
      <p:sp>
        <p:nvSpPr>
          <p:cNvPr id="426" name="TextShape 1"/>
          <p:cNvSpPr txBox="1"/>
          <p:nvPr/>
        </p:nvSpPr>
        <p:spPr>
          <a:xfrm>
            <a:off x="3872880" y="324000"/>
            <a:ext cx="2334240" cy="492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800" b="0" strike="noStrike" spc="-1">
                <a:latin typeface="Times New Roman"/>
              </a:rPr>
              <a:t>Web of motion</a:t>
            </a:r>
            <a:endParaRPr lang="en-GB" sz="2800" b="0" strike="noStrike" spc="-1">
              <a:latin typeface="Arial"/>
            </a:endParaRPr>
          </a:p>
        </p:txBody>
      </p:sp>
      <p:sp>
        <p:nvSpPr>
          <p:cNvPr id="427" name="TextShape 2"/>
          <p:cNvSpPr txBox="1"/>
          <p:nvPr/>
        </p:nvSpPr>
        <p:spPr>
          <a:xfrm>
            <a:off x="2340000" y="5932080"/>
            <a:ext cx="2196000" cy="475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N-domain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428" name="TextShape 3"/>
          <p:cNvSpPr txBox="1"/>
          <p:nvPr/>
        </p:nvSpPr>
        <p:spPr>
          <a:xfrm>
            <a:off x="8278200" y="379800"/>
            <a:ext cx="1297800" cy="475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C-domain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429" name="CustomShape 4"/>
          <p:cNvSpPr/>
          <p:nvPr/>
        </p:nvSpPr>
        <p:spPr>
          <a:xfrm>
            <a:off x="4176000" y="6480000"/>
            <a:ext cx="504000" cy="50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0" name="CustomShape 5"/>
          <p:cNvSpPr/>
          <p:nvPr/>
        </p:nvSpPr>
        <p:spPr>
          <a:xfrm>
            <a:off x="4932000" y="5832000"/>
            <a:ext cx="504000" cy="50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1" name="CustomShape 6"/>
          <p:cNvSpPr/>
          <p:nvPr/>
        </p:nvSpPr>
        <p:spPr>
          <a:xfrm>
            <a:off x="5364000" y="5184000"/>
            <a:ext cx="504000" cy="50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2" name="CustomShape 7"/>
          <p:cNvSpPr/>
          <p:nvPr/>
        </p:nvSpPr>
        <p:spPr>
          <a:xfrm>
            <a:off x="6444000" y="3456000"/>
            <a:ext cx="504000" cy="50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3" name="CustomShape 8"/>
          <p:cNvSpPr/>
          <p:nvPr/>
        </p:nvSpPr>
        <p:spPr>
          <a:xfrm>
            <a:off x="5724000" y="2088000"/>
            <a:ext cx="504000" cy="50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4" name="CustomShape 9"/>
          <p:cNvSpPr/>
          <p:nvPr/>
        </p:nvSpPr>
        <p:spPr>
          <a:xfrm>
            <a:off x="4536000" y="1368000"/>
            <a:ext cx="504000" cy="50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5" name="TextShape 10"/>
          <p:cNvSpPr txBox="1"/>
          <p:nvPr/>
        </p:nvSpPr>
        <p:spPr>
          <a:xfrm>
            <a:off x="6516000" y="4752000"/>
            <a:ext cx="432000" cy="407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1800" b="0" strike="noStrike" spc="-1">
                <a:latin typeface="Times New Roman"/>
              </a:rPr>
              <a:t>IQ</a:t>
            </a:r>
            <a:endParaRPr lang="en-GB" sz="1800" b="0" strike="noStrike" spc="-1">
              <a:latin typeface="Arial"/>
            </a:endParaRPr>
          </a:p>
        </p:txBody>
      </p:sp>
      <p:pic>
        <p:nvPicPr>
          <p:cNvPr id="436" name="Picture 435"/>
          <p:cNvPicPr/>
          <p:nvPr/>
        </p:nvPicPr>
        <p:blipFill>
          <a:blip r:embed="rId3"/>
          <a:stretch/>
        </p:blipFill>
        <p:spPr>
          <a:xfrm>
            <a:off x="216000" y="161280"/>
            <a:ext cx="774720" cy="774720"/>
          </a:xfrm>
          <a:prstGeom prst="rect">
            <a:avLst/>
          </a:prstGeom>
          <a:ln w="36000">
            <a:noFill/>
          </a:ln>
        </p:spPr>
      </p:pic>
      <p:sp>
        <p:nvSpPr>
          <p:cNvPr id="437" name="CustomShape 11"/>
          <p:cNvSpPr/>
          <p:nvPr/>
        </p:nvSpPr>
        <p:spPr>
          <a:xfrm>
            <a:off x="8352000" y="6552000"/>
            <a:ext cx="1296000" cy="8640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8" name="TextShape 12"/>
          <p:cNvSpPr txBox="1"/>
          <p:nvPr/>
        </p:nvSpPr>
        <p:spPr>
          <a:xfrm>
            <a:off x="6948000" y="6696000"/>
            <a:ext cx="3204000" cy="70884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Representation created by relax, shown in PyMOL.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439" name="TextShape 13"/>
          <p:cNvSpPr txBox="1"/>
          <p:nvPr/>
        </p:nvSpPr>
        <p:spPr>
          <a:xfrm>
            <a:off x="432000" y="2700000"/>
            <a:ext cx="4176000" cy="39960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N-domain core superimposition.</a:t>
            </a:r>
            <a:endParaRPr lang="en-GB" sz="2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Picture 439"/>
          <p:cNvPicPr/>
          <p:nvPr/>
        </p:nvPicPr>
        <p:blipFill>
          <a:blip r:embed="rId2"/>
          <a:stretch/>
        </p:blipFill>
        <p:spPr>
          <a:xfrm>
            <a:off x="3599640" y="855720"/>
            <a:ext cx="6264360" cy="6524280"/>
          </a:xfrm>
          <a:prstGeom prst="rect">
            <a:avLst/>
          </a:prstGeom>
          <a:ln w="36000">
            <a:noFill/>
          </a:ln>
        </p:spPr>
      </p:pic>
      <p:sp>
        <p:nvSpPr>
          <p:cNvPr id="441" name="TextShape 1"/>
          <p:cNvSpPr txBox="1"/>
          <p:nvPr/>
        </p:nvSpPr>
        <p:spPr>
          <a:xfrm>
            <a:off x="3872880" y="324000"/>
            <a:ext cx="2334240" cy="492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800" b="0" strike="noStrike" spc="-1">
                <a:latin typeface="Times New Roman"/>
              </a:rPr>
              <a:t>Web of motion</a:t>
            </a:r>
            <a:endParaRPr lang="en-GB" sz="2800" b="0" strike="noStrike" spc="-1">
              <a:latin typeface="Arial"/>
            </a:endParaRPr>
          </a:p>
        </p:txBody>
      </p:sp>
      <p:sp>
        <p:nvSpPr>
          <p:cNvPr id="442" name="TextShape 2"/>
          <p:cNvSpPr txBox="1"/>
          <p:nvPr/>
        </p:nvSpPr>
        <p:spPr>
          <a:xfrm>
            <a:off x="2340000" y="5932080"/>
            <a:ext cx="2196000" cy="475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N-domain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443" name="TextShape 3"/>
          <p:cNvSpPr txBox="1"/>
          <p:nvPr/>
        </p:nvSpPr>
        <p:spPr>
          <a:xfrm>
            <a:off x="8278200" y="379800"/>
            <a:ext cx="1297800" cy="475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C-domain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444" name="CustomShape 4"/>
          <p:cNvSpPr/>
          <p:nvPr/>
        </p:nvSpPr>
        <p:spPr>
          <a:xfrm>
            <a:off x="4176000" y="6480000"/>
            <a:ext cx="504000" cy="50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5" name="CustomShape 5"/>
          <p:cNvSpPr/>
          <p:nvPr/>
        </p:nvSpPr>
        <p:spPr>
          <a:xfrm>
            <a:off x="4932000" y="5832000"/>
            <a:ext cx="504000" cy="50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6" name="CustomShape 6"/>
          <p:cNvSpPr/>
          <p:nvPr/>
        </p:nvSpPr>
        <p:spPr>
          <a:xfrm>
            <a:off x="5364000" y="5184000"/>
            <a:ext cx="504000" cy="50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7" name="CustomShape 7"/>
          <p:cNvSpPr/>
          <p:nvPr/>
        </p:nvSpPr>
        <p:spPr>
          <a:xfrm>
            <a:off x="6444000" y="3456000"/>
            <a:ext cx="504000" cy="50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8" name="CustomShape 8"/>
          <p:cNvSpPr/>
          <p:nvPr/>
        </p:nvSpPr>
        <p:spPr>
          <a:xfrm>
            <a:off x="5724000" y="2088000"/>
            <a:ext cx="504000" cy="50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9" name="CustomShape 9"/>
          <p:cNvSpPr/>
          <p:nvPr/>
        </p:nvSpPr>
        <p:spPr>
          <a:xfrm>
            <a:off x="4536000" y="1368000"/>
            <a:ext cx="504000" cy="50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0" name="TextShape 10"/>
          <p:cNvSpPr txBox="1"/>
          <p:nvPr/>
        </p:nvSpPr>
        <p:spPr>
          <a:xfrm>
            <a:off x="6516000" y="4752000"/>
            <a:ext cx="432000" cy="407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1800" b="0" strike="noStrike" spc="-1">
                <a:latin typeface="Times New Roman"/>
              </a:rPr>
              <a:t>IQ</a:t>
            </a:r>
            <a:endParaRPr lang="en-GB" sz="1800" b="0" strike="noStrike" spc="-1">
              <a:latin typeface="Arial"/>
            </a:endParaRPr>
          </a:p>
        </p:txBody>
      </p:sp>
      <p:pic>
        <p:nvPicPr>
          <p:cNvPr id="451" name="Picture 450"/>
          <p:cNvPicPr/>
          <p:nvPr/>
        </p:nvPicPr>
        <p:blipFill>
          <a:blip r:embed="rId3"/>
          <a:stretch/>
        </p:blipFill>
        <p:spPr>
          <a:xfrm>
            <a:off x="216000" y="161280"/>
            <a:ext cx="774720" cy="774720"/>
          </a:xfrm>
          <a:prstGeom prst="rect">
            <a:avLst/>
          </a:prstGeom>
          <a:ln w="36000">
            <a:noFill/>
          </a:ln>
        </p:spPr>
      </p:pic>
      <p:sp>
        <p:nvSpPr>
          <p:cNvPr id="452" name="CustomShape 11"/>
          <p:cNvSpPr/>
          <p:nvPr/>
        </p:nvSpPr>
        <p:spPr>
          <a:xfrm>
            <a:off x="8352000" y="6552000"/>
            <a:ext cx="1296000" cy="8640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3" name="TextShape 12"/>
          <p:cNvSpPr txBox="1"/>
          <p:nvPr/>
        </p:nvSpPr>
        <p:spPr>
          <a:xfrm>
            <a:off x="432000" y="1404000"/>
            <a:ext cx="5184000" cy="70884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Web of motion and pivot superimposition – two motional modes identified: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454" name="TextShape 13"/>
          <p:cNvSpPr txBox="1"/>
          <p:nvPr/>
        </p:nvSpPr>
        <p:spPr>
          <a:xfrm>
            <a:off x="432000" y="2464920"/>
            <a:ext cx="4824000" cy="70884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1" strike="noStrike" spc="-1">
                <a:latin typeface="Times New Roman"/>
              </a:rPr>
              <a:t>Primary:</a:t>
            </a:r>
            <a:r>
              <a:rPr lang="en-GB" sz="2200" b="0" strike="noStrike" spc="-1">
                <a:latin typeface="Times New Roman"/>
              </a:rPr>
              <a:t> N-domain sliding obliquely over IQ peptide.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455" name="TextShape 14"/>
          <p:cNvSpPr txBox="1"/>
          <p:nvPr/>
        </p:nvSpPr>
        <p:spPr>
          <a:xfrm>
            <a:off x="432000" y="3528720"/>
            <a:ext cx="3888000" cy="70884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1" strike="noStrike" spc="-1">
                <a:latin typeface="Times New Roman"/>
              </a:rPr>
              <a:t>Secondary:</a:t>
            </a:r>
            <a:r>
              <a:rPr lang="en-GB" sz="2200" b="0" strike="noStrike" spc="-1">
                <a:latin typeface="Times New Roman"/>
              </a:rPr>
              <a:t> N-domain rolling along IQ peptide.</a:t>
            </a:r>
            <a:endParaRPr lang="en-GB" sz="2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Picture 455"/>
          <p:cNvPicPr/>
          <p:nvPr/>
        </p:nvPicPr>
        <p:blipFill>
          <a:blip r:embed="rId2"/>
          <a:stretch/>
        </p:blipFill>
        <p:spPr>
          <a:xfrm>
            <a:off x="216000" y="161280"/>
            <a:ext cx="774720" cy="774720"/>
          </a:xfrm>
          <a:prstGeom prst="rect">
            <a:avLst/>
          </a:prstGeom>
          <a:ln w="36000">
            <a:noFill/>
          </a:ln>
        </p:spPr>
      </p:pic>
      <p:sp>
        <p:nvSpPr>
          <p:cNvPr id="457" name="TextShape 1"/>
          <p:cNvSpPr txBox="1"/>
          <p:nvPr/>
        </p:nvSpPr>
        <p:spPr>
          <a:xfrm>
            <a:off x="2422800" y="288360"/>
            <a:ext cx="5234400" cy="492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800" b="0" strike="noStrike" spc="-1">
                <a:latin typeface="Times New Roman"/>
              </a:rPr>
              <a:t>Atomic fluctuations in an ensemble</a:t>
            </a:r>
            <a:endParaRPr lang="en-GB" sz="2800" b="0" strike="noStrike" spc="-1">
              <a:latin typeface="Arial"/>
            </a:endParaRPr>
          </a:p>
        </p:txBody>
      </p:sp>
      <p:pic>
        <p:nvPicPr>
          <p:cNvPr id="458" name="Picture 457"/>
          <p:cNvPicPr/>
          <p:nvPr/>
        </p:nvPicPr>
        <p:blipFill>
          <a:blip r:embed="rId3"/>
          <a:stretch/>
        </p:blipFill>
        <p:spPr>
          <a:xfrm>
            <a:off x="4725000" y="1808640"/>
            <a:ext cx="5355000" cy="4225680"/>
          </a:xfrm>
          <a:prstGeom prst="rect">
            <a:avLst/>
          </a:prstGeom>
          <a:ln w="36000">
            <a:noFill/>
          </a:ln>
        </p:spPr>
      </p:pic>
      <p:pic>
        <p:nvPicPr>
          <p:cNvPr id="459" name="Picture 458"/>
          <p:cNvPicPr/>
          <p:nvPr/>
        </p:nvPicPr>
        <p:blipFill>
          <a:blip r:embed="rId4"/>
          <a:stretch/>
        </p:blipFill>
        <p:spPr>
          <a:xfrm>
            <a:off x="72000" y="1842480"/>
            <a:ext cx="4581000" cy="4155840"/>
          </a:xfrm>
          <a:prstGeom prst="rect">
            <a:avLst/>
          </a:prstGeom>
          <a:ln w="36000">
            <a:noFill/>
          </a:ln>
        </p:spPr>
      </p:pic>
      <p:sp>
        <p:nvSpPr>
          <p:cNvPr id="460" name="TextShape 2"/>
          <p:cNvSpPr txBox="1"/>
          <p:nvPr/>
        </p:nvSpPr>
        <p:spPr>
          <a:xfrm>
            <a:off x="720000" y="1368000"/>
            <a:ext cx="3888000" cy="39960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Interatomic distance fluctuations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461" name="TextShape 3"/>
          <p:cNvSpPr txBox="1"/>
          <p:nvPr/>
        </p:nvSpPr>
        <p:spPr>
          <a:xfrm>
            <a:off x="5832000" y="1368000"/>
            <a:ext cx="3888000" cy="39960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Parallax shift fluctuations</a:t>
            </a:r>
            <a:endParaRPr lang="en-GB" sz="2200" b="0" strike="noStrike" spc="-1">
              <a:latin typeface="Arial"/>
            </a:endParaRPr>
          </a:p>
        </p:txBody>
      </p:sp>
      <p:pic>
        <p:nvPicPr>
          <p:cNvPr id="462" name="Picture 461"/>
          <p:cNvPicPr/>
          <p:nvPr/>
        </p:nvPicPr>
        <p:blipFill>
          <a:blip r:embed="rId5"/>
          <a:stretch/>
        </p:blipFill>
        <p:spPr>
          <a:xfrm>
            <a:off x="1548000" y="6264000"/>
            <a:ext cx="2268000" cy="1080000"/>
          </a:xfrm>
          <a:prstGeom prst="rect">
            <a:avLst/>
          </a:prstGeom>
          <a:ln w="36000">
            <a:noFill/>
          </a:ln>
        </p:spPr>
      </p:pic>
      <p:pic>
        <p:nvPicPr>
          <p:cNvPr id="463" name="Picture 462"/>
          <p:cNvPicPr/>
          <p:nvPr/>
        </p:nvPicPr>
        <p:blipFill>
          <a:blip r:embed="rId6"/>
          <a:stretch/>
        </p:blipFill>
        <p:spPr>
          <a:xfrm>
            <a:off x="5970600" y="6264000"/>
            <a:ext cx="2525400" cy="1080000"/>
          </a:xfrm>
          <a:prstGeom prst="rect">
            <a:avLst/>
          </a:prstGeom>
          <a:ln w="36000">
            <a:noFill/>
          </a:ln>
        </p:spPr>
      </p:pic>
      <p:sp>
        <p:nvSpPr>
          <p:cNvPr id="464" name="CustomShape 4"/>
          <p:cNvSpPr/>
          <p:nvPr/>
        </p:nvSpPr>
        <p:spPr>
          <a:xfrm>
            <a:off x="9000000" y="6408000"/>
            <a:ext cx="864000" cy="8640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5" name="CustomShape 5"/>
          <p:cNvSpPr/>
          <p:nvPr/>
        </p:nvSpPr>
        <p:spPr>
          <a:xfrm>
            <a:off x="2412000" y="1737360"/>
            <a:ext cx="2376000" cy="2294640"/>
          </a:xfrm>
          <a:prstGeom prst="rect">
            <a:avLst/>
          </a:prstGeom>
          <a:noFill/>
          <a:ln w="108000">
            <a:solidFill>
              <a:srgbClr val="FF00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6" name="CustomShape 6"/>
          <p:cNvSpPr/>
          <p:nvPr/>
        </p:nvSpPr>
        <p:spPr>
          <a:xfrm>
            <a:off x="7056000" y="1737360"/>
            <a:ext cx="2376000" cy="2294640"/>
          </a:xfrm>
          <a:prstGeom prst="rect">
            <a:avLst/>
          </a:prstGeom>
          <a:noFill/>
          <a:ln w="108000">
            <a:solidFill>
              <a:srgbClr val="FF00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7" name="CustomShape 7"/>
          <p:cNvSpPr/>
          <p:nvPr/>
        </p:nvSpPr>
        <p:spPr>
          <a:xfrm>
            <a:off x="576000" y="3753360"/>
            <a:ext cx="2124000" cy="2078640"/>
          </a:xfrm>
          <a:prstGeom prst="rect">
            <a:avLst/>
          </a:prstGeom>
          <a:noFill/>
          <a:ln w="108000">
            <a:solidFill>
              <a:srgbClr val="FF00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8" name="CustomShape 8"/>
          <p:cNvSpPr/>
          <p:nvPr/>
        </p:nvSpPr>
        <p:spPr>
          <a:xfrm>
            <a:off x="5220000" y="3753360"/>
            <a:ext cx="2124000" cy="2078640"/>
          </a:xfrm>
          <a:prstGeom prst="rect">
            <a:avLst/>
          </a:prstGeom>
          <a:noFill/>
          <a:ln w="108000">
            <a:solidFill>
              <a:srgbClr val="FF00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9" name="CustomShape 9"/>
          <p:cNvSpPr/>
          <p:nvPr/>
        </p:nvSpPr>
        <p:spPr>
          <a:xfrm>
            <a:off x="576000" y="4464000"/>
            <a:ext cx="2124000" cy="576000"/>
          </a:xfrm>
          <a:prstGeom prst="rect">
            <a:avLst/>
          </a:prstGeom>
          <a:noFill/>
          <a:ln w="108000">
            <a:solidFill>
              <a:srgbClr val="FF00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0" name="CustomShape 10"/>
          <p:cNvSpPr/>
          <p:nvPr/>
        </p:nvSpPr>
        <p:spPr>
          <a:xfrm>
            <a:off x="1368000" y="3753360"/>
            <a:ext cx="648000" cy="2078640"/>
          </a:xfrm>
          <a:prstGeom prst="rect">
            <a:avLst/>
          </a:prstGeom>
          <a:noFill/>
          <a:ln w="108000">
            <a:solidFill>
              <a:srgbClr val="FF00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1" name="CustomShape 11"/>
          <p:cNvSpPr/>
          <p:nvPr/>
        </p:nvSpPr>
        <p:spPr>
          <a:xfrm>
            <a:off x="5220000" y="4464000"/>
            <a:ext cx="2124000" cy="576000"/>
          </a:xfrm>
          <a:prstGeom prst="rect">
            <a:avLst/>
          </a:prstGeom>
          <a:noFill/>
          <a:ln w="108000">
            <a:solidFill>
              <a:srgbClr val="FF00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2" name="CustomShape 12"/>
          <p:cNvSpPr/>
          <p:nvPr/>
        </p:nvSpPr>
        <p:spPr>
          <a:xfrm>
            <a:off x="6012000" y="3753360"/>
            <a:ext cx="648000" cy="2078640"/>
          </a:xfrm>
          <a:prstGeom prst="rect">
            <a:avLst/>
          </a:prstGeom>
          <a:noFill/>
          <a:ln w="108000">
            <a:solidFill>
              <a:srgbClr val="FF00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3" name="CustomShape 13"/>
          <p:cNvSpPr/>
          <p:nvPr/>
        </p:nvSpPr>
        <p:spPr>
          <a:xfrm>
            <a:off x="5256000" y="1953360"/>
            <a:ext cx="2088000" cy="2078640"/>
          </a:xfrm>
          <a:prstGeom prst="rect">
            <a:avLst/>
          </a:prstGeom>
          <a:noFill/>
          <a:ln w="108000">
            <a:solidFill>
              <a:srgbClr val="FF00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4" name="CustomShape 14"/>
          <p:cNvSpPr/>
          <p:nvPr/>
        </p:nvSpPr>
        <p:spPr>
          <a:xfrm>
            <a:off x="7056000" y="3789360"/>
            <a:ext cx="2088000" cy="2078640"/>
          </a:xfrm>
          <a:prstGeom prst="rect">
            <a:avLst/>
          </a:prstGeom>
          <a:noFill/>
          <a:ln w="108000">
            <a:solidFill>
              <a:srgbClr val="FF00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5" name="CustomShape 15"/>
          <p:cNvSpPr/>
          <p:nvPr/>
        </p:nvSpPr>
        <p:spPr>
          <a:xfrm>
            <a:off x="6048000" y="1808640"/>
            <a:ext cx="648000" cy="2223360"/>
          </a:xfrm>
          <a:prstGeom prst="rect">
            <a:avLst/>
          </a:prstGeom>
          <a:noFill/>
          <a:ln w="108000">
            <a:solidFill>
              <a:srgbClr val="FF00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6" name="CustomShape 16"/>
          <p:cNvSpPr/>
          <p:nvPr/>
        </p:nvSpPr>
        <p:spPr>
          <a:xfrm>
            <a:off x="7164000" y="4464000"/>
            <a:ext cx="2196000" cy="576000"/>
          </a:xfrm>
          <a:prstGeom prst="rect">
            <a:avLst/>
          </a:prstGeom>
          <a:noFill/>
          <a:ln w="108000">
            <a:solidFill>
              <a:srgbClr val="FF00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Picture 476"/>
          <p:cNvPicPr/>
          <p:nvPr/>
        </p:nvPicPr>
        <p:blipFill>
          <a:blip r:embed="rId2"/>
          <a:stretch/>
        </p:blipFill>
        <p:spPr>
          <a:xfrm>
            <a:off x="3599640" y="855720"/>
            <a:ext cx="6264360" cy="6524280"/>
          </a:xfrm>
          <a:prstGeom prst="rect">
            <a:avLst/>
          </a:prstGeom>
          <a:ln w="36000">
            <a:noFill/>
          </a:ln>
        </p:spPr>
      </p:pic>
      <p:sp>
        <p:nvSpPr>
          <p:cNvPr id="478" name="TextShape 1"/>
          <p:cNvSpPr txBox="1"/>
          <p:nvPr/>
        </p:nvSpPr>
        <p:spPr>
          <a:xfrm>
            <a:off x="2114280" y="324000"/>
            <a:ext cx="5851440" cy="492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800" b="0" strike="noStrike" spc="-1">
                <a:latin typeface="Times New Roman"/>
              </a:rPr>
              <a:t>X-ray structure is a 3 rigid-body system</a:t>
            </a:r>
            <a:endParaRPr lang="en-GB" sz="2800" b="0" strike="noStrike" spc="-1">
              <a:latin typeface="Arial"/>
            </a:endParaRPr>
          </a:p>
        </p:txBody>
      </p:sp>
      <p:sp>
        <p:nvSpPr>
          <p:cNvPr id="479" name="TextShape 2"/>
          <p:cNvSpPr txBox="1"/>
          <p:nvPr/>
        </p:nvSpPr>
        <p:spPr>
          <a:xfrm>
            <a:off x="2340000" y="5932080"/>
            <a:ext cx="1548000" cy="475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N-domain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480" name="TextShape 3"/>
          <p:cNvSpPr txBox="1"/>
          <p:nvPr/>
        </p:nvSpPr>
        <p:spPr>
          <a:xfrm>
            <a:off x="8278200" y="379800"/>
            <a:ext cx="1297800" cy="475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C-domain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481" name="CustomShape 4"/>
          <p:cNvSpPr/>
          <p:nvPr/>
        </p:nvSpPr>
        <p:spPr>
          <a:xfrm>
            <a:off x="4176000" y="6480000"/>
            <a:ext cx="504000" cy="50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2" name="CustomShape 5"/>
          <p:cNvSpPr/>
          <p:nvPr/>
        </p:nvSpPr>
        <p:spPr>
          <a:xfrm>
            <a:off x="4932000" y="5832000"/>
            <a:ext cx="504000" cy="50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3" name="CustomShape 6"/>
          <p:cNvSpPr/>
          <p:nvPr/>
        </p:nvSpPr>
        <p:spPr>
          <a:xfrm>
            <a:off x="5364000" y="5184000"/>
            <a:ext cx="504000" cy="50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4" name="CustomShape 7"/>
          <p:cNvSpPr/>
          <p:nvPr/>
        </p:nvSpPr>
        <p:spPr>
          <a:xfrm>
            <a:off x="6444000" y="3456000"/>
            <a:ext cx="504000" cy="50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5" name="CustomShape 8"/>
          <p:cNvSpPr/>
          <p:nvPr/>
        </p:nvSpPr>
        <p:spPr>
          <a:xfrm>
            <a:off x="5724000" y="2088000"/>
            <a:ext cx="504000" cy="50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6" name="CustomShape 9"/>
          <p:cNvSpPr/>
          <p:nvPr/>
        </p:nvSpPr>
        <p:spPr>
          <a:xfrm>
            <a:off x="4536000" y="1368000"/>
            <a:ext cx="504000" cy="50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7" name="TextShape 10"/>
          <p:cNvSpPr txBox="1"/>
          <p:nvPr/>
        </p:nvSpPr>
        <p:spPr>
          <a:xfrm>
            <a:off x="6516000" y="4752000"/>
            <a:ext cx="432000" cy="407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1800" b="0" strike="noStrike" spc="-1">
                <a:latin typeface="Times New Roman"/>
              </a:rPr>
              <a:t>IQ</a:t>
            </a:r>
            <a:endParaRPr lang="en-GB" sz="1800" b="0" strike="noStrike" spc="-1">
              <a:latin typeface="Arial"/>
            </a:endParaRPr>
          </a:p>
        </p:txBody>
      </p:sp>
      <p:pic>
        <p:nvPicPr>
          <p:cNvPr id="488" name="Picture 487"/>
          <p:cNvPicPr/>
          <p:nvPr/>
        </p:nvPicPr>
        <p:blipFill>
          <a:blip r:embed="rId3"/>
          <a:stretch/>
        </p:blipFill>
        <p:spPr>
          <a:xfrm>
            <a:off x="216000" y="161280"/>
            <a:ext cx="774720" cy="774720"/>
          </a:xfrm>
          <a:prstGeom prst="rect">
            <a:avLst/>
          </a:prstGeom>
          <a:ln w="36000">
            <a:noFill/>
          </a:ln>
        </p:spPr>
      </p:pic>
      <p:sp>
        <p:nvSpPr>
          <p:cNvPr id="489" name="CustomShape 11"/>
          <p:cNvSpPr/>
          <p:nvPr/>
        </p:nvSpPr>
        <p:spPr>
          <a:xfrm>
            <a:off x="8352000" y="6552000"/>
            <a:ext cx="1296000" cy="8640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0" name="TextShape 12"/>
          <p:cNvSpPr txBox="1"/>
          <p:nvPr/>
        </p:nvSpPr>
        <p:spPr>
          <a:xfrm>
            <a:off x="432000" y="1512000"/>
            <a:ext cx="5256000" cy="13273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Three moving rigid-bodies identified: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C-domain + IQ peptide,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Core N-domain,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N-domain helix-II, loop, helix-III.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491" name="Line 13"/>
          <p:cNvSpPr/>
          <p:nvPr/>
        </p:nvSpPr>
        <p:spPr>
          <a:xfrm>
            <a:off x="4968000" y="2016000"/>
            <a:ext cx="2880000" cy="3384000"/>
          </a:xfrm>
          <a:prstGeom prst="line">
            <a:avLst/>
          </a:prstGeom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2" name="Line 14"/>
          <p:cNvSpPr/>
          <p:nvPr/>
        </p:nvSpPr>
        <p:spPr>
          <a:xfrm flipV="1">
            <a:off x="2880000" y="5400000"/>
            <a:ext cx="4968000" cy="36000"/>
          </a:xfrm>
          <a:prstGeom prst="line">
            <a:avLst/>
          </a:prstGeom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3" name="TextShape 15"/>
          <p:cNvSpPr txBox="1"/>
          <p:nvPr/>
        </p:nvSpPr>
        <p:spPr>
          <a:xfrm>
            <a:off x="432000" y="3240360"/>
            <a:ext cx="4032000" cy="39960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The motions are correlated.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494" name="TextShape 16"/>
          <p:cNvSpPr txBox="1"/>
          <p:nvPr/>
        </p:nvSpPr>
        <p:spPr>
          <a:xfrm>
            <a:off x="432000" y="4032360"/>
            <a:ext cx="3384000" cy="70884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Is this motion present in solution?</a:t>
            </a:r>
            <a:endParaRPr lang="en-GB" sz="2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Shape 1"/>
          <p:cNvSpPr txBox="1"/>
          <p:nvPr/>
        </p:nvSpPr>
        <p:spPr>
          <a:xfrm>
            <a:off x="3564360" y="360000"/>
            <a:ext cx="2954160" cy="490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2800" b="0" strike="noStrike" spc="-1">
                <a:latin typeface="Times New Roman"/>
              </a:rPr>
              <a:t>relax’s infrastructure</a:t>
            </a:r>
            <a:endParaRPr lang="en-GB" sz="2800" b="0" strike="noStrike" spc="-1">
              <a:latin typeface="Arial"/>
            </a:endParaRPr>
          </a:p>
        </p:txBody>
      </p:sp>
      <p:sp>
        <p:nvSpPr>
          <p:cNvPr id="66" name="TextShape 2"/>
          <p:cNvSpPr txBox="1"/>
          <p:nvPr/>
        </p:nvSpPr>
        <p:spPr>
          <a:xfrm>
            <a:off x="432000" y="2501280"/>
            <a:ext cx="8101800" cy="39960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Comprehensive set of relax library functions: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67" name="TextShape 3"/>
          <p:cNvSpPr txBox="1"/>
          <p:nvPr/>
        </p:nvSpPr>
        <p:spPr>
          <a:xfrm>
            <a:off x="432000" y="1263960"/>
            <a:ext cx="9072000" cy="86148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NMR-specific numerical computation environment – replacement for Mathematica, Maple, Matlab, Maxima, etc.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68" name="TextShape 4"/>
          <p:cNvSpPr txBox="1"/>
          <p:nvPr/>
        </p:nvSpPr>
        <p:spPr>
          <a:xfrm>
            <a:off x="432360" y="4815720"/>
            <a:ext cx="8101800" cy="225504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General library functions: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Rotational diffusion.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Geometry calculations.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Model selection methods.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lnSpc>
                <a:spcPct val="100000"/>
              </a:lnSpc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Interaction with external software.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lnSpc>
                <a:spcPct val="100000"/>
              </a:lnSpc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Sequence alignment.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3D structure manipulation.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69" name="TextShape 5"/>
          <p:cNvSpPr txBox="1"/>
          <p:nvPr/>
        </p:nvSpPr>
        <p:spPr>
          <a:xfrm>
            <a:off x="432720" y="3349080"/>
            <a:ext cx="8101800" cy="101808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External packages: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Minfx – large collection of standard minimisation algorithms.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Bmrblib – BioMagResBank NMR-STAR format support.</a:t>
            </a:r>
            <a:endParaRPr lang="en-GB" sz="2200" b="0" strike="noStrike" spc="-1">
              <a:latin typeface="Arial"/>
            </a:endParaRPr>
          </a:p>
        </p:txBody>
      </p:sp>
      <p:pic>
        <p:nvPicPr>
          <p:cNvPr id="70" name="Picture 69"/>
          <p:cNvPicPr/>
          <p:nvPr/>
        </p:nvPicPr>
        <p:blipFill>
          <a:blip r:embed="rId2"/>
          <a:stretch/>
        </p:blipFill>
        <p:spPr>
          <a:xfrm>
            <a:off x="504000" y="216360"/>
            <a:ext cx="1368000" cy="575640"/>
          </a:xfrm>
          <a:prstGeom prst="rect">
            <a:avLst/>
          </a:prstGeom>
          <a:ln w="36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100000">
              <a:srgbClr val="83CA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Picture 494"/>
          <p:cNvPicPr/>
          <p:nvPr/>
        </p:nvPicPr>
        <p:blipFill>
          <a:blip r:embed="rId2"/>
          <a:stretch/>
        </p:blipFill>
        <p:spPr>
          <a:xfrm>
            <a:off x="216000" y="161280"/>
            <a:ext cx="774720" cy="774720"/>
          </a:xfrm>
          <a:prstGeom prst="rect">
            <a:avLst/>
          </a:prstGeom>
          <a:ln w="36000">
            <a:noFill/>
          </a:ln>
        </p:spPr>
      </p:pic>
      <p:sp>
        <p:nvSpPr>
          <p:cNvPr id="496" name="TextShape 1"/>
          <p:cNvSpPr txBox="1"/>
          <p:nvPr/>
        </p:nvSpPr>
        <p:spPr>
          <a:xfrm>
            <a:off x="2422800" y="288720"/>
            <a:ext cx="4838040" cy="492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800" b="0" strike="noStrike" spc="-1">
                <a:latin typeface="Times New Roman"/>
              </a:rPr>
              <a:t>Frame order analysis of CaM-IQ</a:t>
            </a:r>
            <a:endParaRPr lang="en-GB" sz="2800" b="0" strike="noStrike" spc="-1">
              <a:latin typeface="Arial"/>
            </a:endParaRPr>
          </a:p>
        </p:txBody>
      </p:sp>
      <p:sp>
        <p:nvSpPr>
          <p:cNvPr id="497" name="TextShape 2"/>
          <p:cNvSpPr txBox="1"/>
          <p:nvPr/>
        </p:nvSpPr>
        <p:spPr>
          <a:xfrm>
            <a:off x="432000" y="3456000"/>
            <a:ext cx="8928000" cy="39960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Core N-domain with bound Ln</a:t>
            </a:r>
            <a:r>
              <a:rPr lang="en-GB" sz="2200" b="0" strike="noStrike" spc="-1" baseline="33000">
                <a:latin typeface="Times New Roman"/>
              </a:rPr>
              <a:t>3+</a:t>
            </a:r>
            <a:r>
              <a:rPr lang="en-GB" sz="2200" b="0" strike="noStrike" spc="-1">
                <a:latin typeface="Times New Roman"/>
              </a:rPr>
              <a:t> set as non-moving reference frame.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498" name="TextShape 3"/>
          <p:cNvSpPr txBox="1"/>
          <p:nvPr/>
        </p:nvSpPr>
        <p:spPr>
          <a:xfrm>
            <a:off x="432000" y="4671000"/>
            <a:ext cx="8928000" cy="101808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Optimise and AIC model selection for the two moving rigid bodies.  Results: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C-domain: Pseudo-ellipse.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N-domain helix-II, loop, helix-III: Torsionless pseudo-ellipse.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499" name="TextShape 4"/>
          <p:cNvSpPr txBox="1"/>
          <p:nvPr/>
        </p:nvSpPr>
        <p:spPr>
          <a:xfrm>
            <a:off x="432000" y="1476360"/>
            <a:ext cx="4608000" cy="13273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>
                <a:latin typeface="Times New Roman"/>
              </a:rPr>
              <a:t>Break into the three rigid body system: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Core N-domain,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N-domain helix-II, loop, helix-III,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lnSpc>
                <a:spcPct val="100000"/>
              </a:lnSpc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C-domain (no IQ peptide data).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500" name="TextShape 5"/>
          <p:cNvSpPr txBox="1"/>
          <p:nvPr/>
        </p:nvSpPr>
        <p:spPr>
          <a:xfrm>
            <a:off x="432000" y="6444360"/>
            <a:ext cx="8928000" cy="39960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Steric clashes – only correlated motions are feasible.</a:t>
            </a:r>
            <a:endParaRPr lang="en-GB" sz="2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Picture 500"/>
          <p:cNvPicPr/>
          <p:nvPr/>
        </p:nvPicPr>
        <p:blipFill>
          <a:blip r:embed="rId2"/>
          <a:stretch/>
        </p:blipFill>
        <p:spPr>
          <a:xfrm>
            <a:off x="216000" y="161280"/>
            <a:ext cx="774720" cy="774720"/>
          </a:xfrm>
          <a:prstGeom prst="rect">
            <a:avLst/>
          </a:prstGeom>
          <a:ln w="36000">
            <a:noFill/>
          </a:ln>
        </p:spPr>
      </p:pic>
      <p:sp>
        <p:nvSpPr>
          <p:cNvPr id="502" name="TextShape 1"/>
          <p:cNvSpPr txBox="1"/>
          <p:nvPr/>
        </p:nvSpPr>
        <p:spPr>
          <a:xfrm>
            <a:off x="2422800" y="288720"/>
            <a:ext cx="4839480" cy="492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800" b="0" strike="noStrike" spc="-1">
                <a:latin typeface="Times New Roman"/>
              </a:rPr>
              <a:t>Frame order motions of CaM-IQ</a:t>
            </a:r>
            <a:endParaRPr lang="en-GB" sz="2800" b="0" strike="noStrike" spc="-1">
              <a:latin typeface="Arial"/>
            </a:endParaRPr>
          </a:p>
        </p:txBody>
      </p:sp>
      <p:pic>
        <p:nvPicPr>
          <p:cNvPr id="503" name="Picture 502"/>
          <p:cNvPicPr/>
          <p:nvPr/>
        </p:nvPicPr>
        <p:blipFill>
          <a:blip r:embed="rId3"/>
          <a:stretch/>
        </p:blipFill>
        <p:spPr>
          <a:xfrm>
            <a:off x="1656000" y="885600"/>
            <a:ext cx="6264000" cy="6264000"/>
          </a:xfrm>
          <a:prstGeom prst="rect">
            <a:avLst/>
          </a:prstGeom>
          <a:ln w="36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Picture 503"/>
          <p:cNvPicPr/>
          <p:nvPr/>
        </p:nvPicPr>
        <p:blipFill>
          <a:blip r:embed="rId2"/>
          <a:stretch/>
        </p:blipFill>
        <p:spPr>
          <a:xfrm>
            <a:off x="216000" y="161280"/>
            <a:ext cx="774720" cy="774720"/>
          </a:xfrm>
          <a:prstGeom prst="rect">
            <a:avLst/>
          </a:prstGeom>
          <a:ln w="36000">
            <a:noFill/>
          </a:ln>
        </p:spPr>
      </p:pic>
      <p:sp>
        <p:nvSpPr>
          <p:cNvPr id="505" name="TextShape 1"/>
          <p:cNvSpPr txBox="1"/>
          <p:nvPr/>
        </p:nvSpPr>
        <p:spPr>
          <a:xfrm>
            <a:off x="2422800" y="288720"/>
            <a:ext cx="4839480" cy="492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800" b="0" strike="noStrike" spc="-1">
                <a:latin typeface="Times New Roman"/>
              </a:rPr>
              <a:t>Frame order motions of CaM-IQ</a:t>
            </a:r>
            <a:endParaRPr lang="en-GB" sz="2800" b="0" strike="noStrike" spc="-1">
              <a:latin typeface="Arial"/>
            </a:endParaRPr>
          </a:p>
        </p:txBody>
      </p:sp>
      <p:pic>
        <p:nvPicPr>
          <p:cNvPr id="506" name="Picture 505"/>
          <p:cNvPicPr/>
          <p:nvPr/>
        </p:nvPicPr>
        <p:blipFill>
          <a:blip r:embed="rId3"/>
          <a:stretch/>
        </p:blipFill>
        <p:spPr>
          <a:xfrm>
            <a:off x="1656000" y="885600"/>
            <a:ext cx="6264000" cy="6264000"/>
          </a:xfrm>
          <a:prstGeom prst="rect">
            <a:avLst/>
          </a:prstGeom>
          <a:ln w="36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Picture 506"/>
          <p:cNvPicPr/>
          <p:nvPr/>
        </p:nvPicPr>
        <p:blipFill>
          <a:blip r:embed="rId2"/>
          <a:stretch/>
        </p:blipFill>
        <p:spPr>
          <a:xfrm>
            <a:off x="216000" y="161280"/>
            <a:ext cx="774720" cy="774720"/>
          </a:xfrm>
          <a:prstGeom prst="rect">
            <a:avLst/>
          </a:prstGeom>
          <a:ln w="36000">
            <a:noFill/>
          </a:ln>
        </p:spPr>
      </p:pic>
      <p:sp>
        <p:nvSpPr>
          <p:cNvPr id="508" name="TextShape 1"/>
          <p:cNvSpPr txBox="1"/>
          <p:nvPr/>
        </p:nvSpPr>
        <p:spPr>
          <a:xfrm>
            <a:off x="2422800" y="288720"/>
            <a:ext cx="4839480" cy="492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800" b="0" strike="noStrike" spc="-1">
                <a:latin typeface="Times New Roman"/>
              </a:rPr>
              <a:t>Frame order motions of CaM-IQ</a:t>
            </a:r>
            <a:endParaRPr lang="en-GB" sz="2800" b="0" strike="noStrike" spc="-1">
              <a:latin typeface="Arial"/>
            </a:endParaRPr>
          </a:p>
        </p:txBody>
      </p:sp>
      <p:pic>
        <p:nvPicPr>
          <p:cNvPr id="509" name="Picture 508"/>
          <p:cNvPicPr/>
          <p:nvPr/>
        </p:nvPicPr>
        <p:blipFill>
          <a:blip r:embed="rId3"/>
          <a:stretch/>
        </p:blipFill>
        <p:spPr>
          <a:xfrm>
            <a:off x="1656000" y="885600"/>
            <a:ext cx="6264000" cy="6264000"/>
          </a:xfrm>
          <a:prstGeom prst="rect">
            <a:avLst/>
          </a:prstGeom>
          <a:ln w="36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Picture 509"/>
          <p:cNvPicPr/>
          <p:nvPr/>
        </p:nvPicPr>
        <p:blipFill>
          <a:blip r:embed="rId2"/>
          <a:stretch/>
        </p:blipFill>
        <p:spPr>
          <a:xfrm>
            <a:off x="216000" y="161280"/>
            <a:ext cx="774720" cy="774720"/>
          </a:xfrm>
          <a:prstGeom prst="rect">
            <a:avLst/>
          </a:prstGeom>
          <a:ln w="36000">
            <a:noFill/>
          </a:ln>
        </p:spPr>
      </p:pic>
      <p:sp>
        <p:nvSpPr>
          <p:cNvPr id="511" name="TextShape 1"/>
          <p:cNvSpPr txBox="1"/>
          <p:nvPr/>
        </p:nvSpPr>
        <p:spPr>
          <a:xfrm>
            <a:off x="2413080" y="144720"/>
            <a:ext cx="5254200" cy="492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800" b="0" strike="noStrike" spc="-1">
                <a:latin typeface="Times New Roman"/>
              </a:rPr>
              <a:t>Conclusions – CaM-IQ frame order</a:t>
            </a:r>
            <a:endParaRPr lang="en-GB" sz="2800" b="0" strike="noStrike" spc="-1">
              <a:latin typeface="Arial"/>
            </a:endParaRPr>
          </a:p>
        </p:txBody>
      </p:sp>
      <p:pic>
        <p:nvPicPr>
          <p:cNvPr id="512" name="Picture 511"/>
          <p:cNvPicPr/>
          <p:nvPr/>
        </p:nvPicPr>
        <p:blipFill>
          <a:blip r:embed="rId3"/>
          <a:stretch/>
        </p:blipFill>
        <p:spPr>
          <a:xfrm>
            <a:off x="16920" y="651960"/>
            <a:ext cx="10079640" cy="3795480"/>
          </a:xfrm>
          <a:prstGeom prst="rect">
            <a:avLst/>
          </a:prstGeom>
          <a:ln w="36000">
            <a:noFill/>
          </a:ln>
        </p:spPr>
      </p:pic>
      <p:sp>
        <p:nvSpPr>
          <p:cNvPr id="513" name="TextShape 2"/>
          <p:cNvSpPr txBox="1"/>
          <p:nvPr/>
        </p:nvSpPr>
        <p:spPr>
          <a:xfrm>
            <a:off x="540000" y="4248000"/>
            <a:ext cx="2916000" cy="343440"/>
          </a:xfrm>
          <a:prstGeom prst="rect">
            <a:avLst/>
          </a:prstGeom>
          <a:solidFill>
            <a:srgbClr val="FFFFFF"/>
          </a:solidFill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1800" b="0" i="1" strike="noStrike" spc="-1">
                <a:latin typeface="Times New Roman"/>
              </a:rPr>
              <a:t>Frame order ensemble repr.</a:t>
            </a:r>
            <a:endParaRPr lang="en-GB" sz="1800" b="0" strike="noStrike" spc="-1">
              <a:latin typeface="Arial"/>
            </a:endParaRPr>
          </a:p>
        </p:txBody>
      </p:sp>
      <p:sp>
        <p:nvSpPr>
          <p:cNvPr id="514" name="TextShape 3"/>
          <p:cNvSpPr txBox="1"/>
          <p:nvPr/>
        </p:nvSpPr>
        <p:spPr>
          <a:xfrm>
            <a:off x="4068000" y="4248000"/>
            <a:ext cx="2556000" cy="34344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1800" b="0" i="1" strike="noStrike" spc="-1">
                <a:latin typeface="Times New Roman"/>
              </a:rPr>
              <a:t>Frame order eigenmodes</a:t>
            </a:r>
            <a:endParaRPr lang="en-GB" sz="1800" b="0" strike="noStrike" spc="-1">
              <a:latin typeface="Arial"/>
            </a:endParaRPr>
          </a:p>
        </p:txBody>
      </p:sp>
      <p:sp>
        <p:nvSpPr>
          <p:cNvPr id="515" name="TextShape 4"/>
          <p:cNvSpPr txBox="1"/>
          <p:nvPr/>
        </p:nvSpPr>
        <p:spPr>
          <a:xfrm>
            <a:off x="7488000" y="4248000"/>
            <a:ext cx="2556000" cy="34344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1800" b="0" i="1" strike="noStrike" spc="-1">
                <a:latin typeface="Times New Roman"/>
              </a:rPr>
              <a:t>X-ray web of motion</a:t>
            </a:r>
            <a:endParaRPr lang="en-GB" sz="1800" b="0" strike="noStrike" spc="-1">
              <a:latin typeface="Arial"/>
            </a:endParaRPr>
          </a:p>
        </p:txBody>
      </p:sp>
      <p:sp>
        <p:nvSpPr>
          <p:cNvPr id="516" name="TextShape 5"/>
          <p:cNvSpPr txBox="1"/>
          <p:nvPr/>
        </p:nvSpPr>
        <p:spPr>
          <a:xfrm>
            <a:off x="504000" y="5555880"/>
            <a:ext cx="9432000" cy="39960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Large inter and intra-domain correlated motions – not in X-ray or MD ensemble.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517" name="TextShape 6"/>
          <p:cNvSpPr txBox="1"/>
          <p:nvPr/>
        </p:nvSpPr>
        <p:spPr>
          <a:xfrm>
            <a:off x="504000" y="6216120"/>
            <a:ext cx="8784000" cy="39960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Correlated motions = CaM clamp does not open.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518" name="TextShape 7"/>
          <p:cNvSpPr txBox="1"/>
          <p:nvPr/>
        </p:nvSpPr>
        <p:spPr>
          <a:xfrm>
            <a:off x="504000" y="4896000"/>
            <a:ext cx="8784000" cy="39960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Three rigid body motion is statistically significant.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519" name="TextShape 8"/>
          <p:cNvSpPr txBox="1"/>
          <p:nvPr/>
        </p:nvSpPr>
        <p:spPr>
          <a:xfrm>
            <a:off x="504000" y="6876000"/>
            <a:ext cx="9720000" cy="39960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IQ peptide can regulate motions, and motions prime deactivation (Ca</a:t>
            </a:r>
            <a:r>
              <a:rPr lang="en-GB" sz="2200" b="0" strike="noStrike" spc="-1" baseline="33000">
                <a:latin typeface="Times New Roman"/>
              </a:rPr>
              <a:t>2+</a:t>
            </a:r>
            <a:r>
              <a:rPr lang="en-GB" sz="2200" b="0" strike="noStrike" spc="-1">
                <a:latin typeface="Times New Roman"/>
              </a:rPr>
              <a:t> release).</a:t>
            </a:r>
            <a:endParaRPr lang="en-GB" sz="2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TextShape 1"/>
          <p:cNvSpPr txBox="1"/>
          <p:nvPr/>
        </p:nvSpPr>
        <p:spPr>
          <a:xfrm>
            <a:off x="4348440" y="360000"/>
            <a:ext cx="1383120" cy="490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2800" b="0" strike="noStrike" spc="-1">
                <a:latin typeface="Times New Roman"/>
              </a:rPr>
              <a:t>Summary</a:t>
            </a:r>
            <a:endParaRPr lang="en-GB" sz="2800" b="0" strike="noStrike" spc="-1">
              <a:latin typeface="Arial"/>
            </a:endParaRPr>
          </a:p>
        </p:txBody>
      </p:sp>
      <p:sp>
        <p:nvSpPr>
          <p:cNvPr id="521" name="TextShape 2"/>
          <p:cNvSpPr txBox="1"/>
          <p:nvPr/>
        </p:nvSpPr>
        <p:spPr>
          <a:xfrm>
            <a:off x="405000" y="4184640"/>
            <a:ext cx="9243000" cy="70884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relax – the most advanced and comprehensive toolkit for processing, analysing, and visualising molecular dynamics using experimental NMR data.</a:t>
            </a:r>
            <a:endParaRPr lang="en-GB" sz="2200" b="0" strike="noStrike" spc="-1">
              <a:latin typeface="Arial"/>
            </a:endParaRPr>
          </a:p>
        </p:txBody>
      </p:sp>
      <p:pic>
        <p:nvPicPr>
          <p:cNvPr id="522" name="Picture 521"/>
          <p:cNvPicPr/>
          <p:nvPr/>
        </p:nvPicPr>
        <p:blipFill>
          <a:blip r:embed="rId2"/>
          <a:stretch/>
        </p:blipFill>
        <p:spPr>
          <a:xfrm>
            <a:off x="2164320" y="1152000"/>
            <a:ext cx="5751360" cy="2421000"/>
          </a:xfrm>
          <a:prstGeom prst="rect">
            <a:avLst/>
          </a:prstGeom>
          <a:ln w="36000">
            <a:noFill/>
          </a:ln>
        </p:spPr>
      </p:pic>
      <p:sp>
        <p:nvSpPr>
          <p:cNvPr id="523" name="TextShape 3"/>
          <p:cNvSpPr txBox="1"/>
          <p:nvPr/>
        </p:nvSpPr>
        <p:spPr>
          <a:xfrm>
            <a:off x="405360" y="5452920"/>
            <a:ext cx="9243000" cy="4759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Use the tools for your own analyses: </a:t>
            </a:r>
            <a:r>
              <a:rPr lang="en-GB" sz="2200" b="0" strike="noStrike" spc="-1">
                <a:solidFill>
                  <a:srgbClr val="0047FF"/>
                </a:solidFill>
                <a:latin typeface="Times New Roman"/>
              </a:rPr>
              <a:t>http://www.nmr-relax.com</a:t>
            </a:r>
            <a:r>
              <a:rPr lang="en-GB" sz="2200" b="0" strike="noStrike" spc="-1">
                <a:latin typeface="Times New Roman"/>
              </a:rPr>
              <a:t>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524" name="TextShape 4"/>
          <p:cNvSpPr txBox="1"/>
          <p:nvPr/>
        </p:nvSpPr>
        <p:spPr>
          <a:xfrm>
            <a:off x="405720" y="6489000"/>
            <a:ext cx="9243000" cy="4759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Contributions are always welcome.</a:t>
            </a:r>
            <a:endParaRPr lang="en-GB" sz="2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TextShape 1"/>
          <p:cNvSpPr txBox="1"/>
          <p:nvPr/>
        </p:nvSpPr>
        <p:spPr>
          <a:xfrm>
            <a:off x="3629160" y="288360"/>
            <a:ext cx="2823120" cy="490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2800" b="0" strike="noStrike" spc="-1">
                <a:latin typeface="Times New Roman"/>
              </a:rPr>
              <a:t>Acknowledgements</a:t>
            </a:r>
            <a:endParaRPr lang="en-GB" sz="2800" b="0" strike="noStrike" spc="-1">
              <a:latin typeface="Arial"/>
            </a:endParaRPr>
          </a:p>
        </p:txBody>
      </p:sp>
      <p:sp>
        <p:nvSpPr>
          <p:cNvPr id="526" name="TextShape 2"/>
          <p:cNvSpPr txBox="1"/>
          <p:nvPr/>
        </p:nvSpPr>
        <p:spPr>
          <a:xfrm>
            <a:off x="360000" y="4328640"/>
            <a:ext cx="3960000" cy="70884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Model-free improvements:</a:t>
            </a:r>
            <a:endParaRPr lang="en-GB" sz="2200" b="0" strike="noStrike" spc="-1">
              <a:latin typeface="Arial"/>
            </a:endParaRPr>
          </a:p>
          <a:p>
            <a:r>
              <a:rPr lang="en-GB" sz="2200" b="0" i="1" strike="noStrike" spc="-1">
                <a:latin typeface="Times New Roman"/>
              </a:rPr>
              <a:t>	Paul Gooley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527" name="TextShape 3"/>
          <p:cNvSpPr txBox="1"/>
          <p:nvPr/>
        </p:nvSpPr>
        <p:spPr>
          <a:xfrm>
            <a:off x="360000" y="1224360"/>
            <a:ext cx="3960000" cy="25423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relax developers:</a:t>
            </a:r>
            <a:endParaRPr lang="en-GB" sz="2200" b="0" strike="noStrike" spc="-1">
              <a:latin typeface="Arial"/>
            </a:endParaRPr>
          </a:p>
          <a:p>
            <a:r>
              <a:rPr lang="en-GB" sz="2200" b="0" i="1" strike="noStrike" spc="-1">
                <a:latin typeface="Times New Roman"/>
              </a:rPr>
              <a:t>	Michael Bieri</a:t>
            </a:r>
            <a:endParaRPr lang="en-GB" sz="2200" b="0" strike="noStrike" spc="-1">
              <a:latin typeface="Arial"/>
            </a:endParaRPr>
          </a:p>
          <a:p>
            <a:r>
              <a:rPr lang="en-GB" sz="2200" b="0" i="1" strike="noStrike" spc="-1">
                <a:latin typeface="Times New Roman"/>
              </a:rPr>
              <a:t>	Troels Linnet</a:t>
            </a:r>
            <a:endParaRPr lang="en-GB" sz="2200" b="0" strike="noStrike" spc="-1">
              <a:latin typeface="Arial"/>
            </a:endParaRPr>
          </a:p>
          <a:p>
            <a:r>
              <a:rPr lang="en-GB" sz="2200" b="0" i="1" strike="noStrike" spc="-1">
                <a:latin typeface="Times New Roman"/>
              </a:rPr>
              <a:t>	Chris MacRaild</a:t>
            </a:r>
            <a:endParaRPr lang="en-GB" sz="22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en-GB" sz="2200" b="0" i="1" strike="noStrike" spc="-1">
                <a:latin typeface="Times New Roman"/>
                <a:ea typeface="Open Hei"/>
              </a:rPr>
              <a:t>	</a:t>
            </a:r>
            <a:r>
              <a:rPr lang="en-GB" sz="2200" b="0" i="1" strike="noStrike" spc="-1">
                <a:solidFill>
                  <a:srgbClr val="000000"/>
                </a:solidFill>
                <a:latin typeface="Times New Roman"/>
                <a:ea typeface="Open Hei"/>
              </a:rPr>
              <a:t>Sébastien Morin</a:t>
            </a:r>
            <a:endParaRPr lang="en-GB" sz="2200" b="0" strike="noStrike" spc="-1">
              <a:latin typeface="Arial"/>
            </a:endParaRPr>
          </a:p>
          <a:p>
            <a:r>
              <a:rPr lang="en-GB" sz="2200" b="0" i="1" strike="noStrike" spc="-1">
                <a:latin typeface="Times New Roman"/>
              </a:rPr>
              <a:t>	Andrew Perry</a:t>
            </a:r>
            <a:endParaRPr lang="en-GB" sz="2200" b="0" strike="noStrike" spc="-1">
              <a:latin typeface="Arial"/>
            </a:endParaRPr>
          </a:p>
          <a:p>
            <a:r>
              <a:rPr lang="en-GB" sz="2200" b="0" i="1" strike="noStrike" spc="-1">
                <a:latin typeface="Times New Roman"/>
              </a:rPr>
              <a:t>	Han Sun</a:t>
            </a:r>
            <a:endParaRPr lang="en-GB" sz="2200" b="0" strike="noStrike" spc="-1">
              <a:latin typeface="Arial"/>
            </a:endParaRPr>
          </a:p>
          <a:p>
            <a:r>
              <a:rPr lang="en-GB" sz="2200" b="0" i="1" strike="noStrike" spc="-1">
                <a:latin typeface="Times New Roman"/>
              </a:rPr>
              <a:t>	Gary Thompson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528" name="TextShape 4"/>
          <p:cNvSpPr txBox="1"/>
          <p:nvPr/>
        </p:nvSpPr>
        <p:spPr>
          <a:xfrm>
            <a:off x="360000" y="5599440"/>
            <a:ext cx="4320000" cy="161460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Sugar motions:</a:t>
            </a:r>
            <a:endParaRPr lang="en-GB" sz="2200" b="0" strike="noStrike" spc="-1">
              <a:latin typeface="Arial"/>
            </a:endParaRPr>
          </a:p>
          <a:p>
            <a:r>
              <a:rPr lang="en-GB" sz="2200" b="0" i="1" strike="noStrike" spc="-1">
                <a:latin typeface="Times New Roman"/>
              </a:rPr>
              <a:t>	Christian Griesinger</a:t>
            </a:r>
            <a:endParaRPr lang="en-GB" sz="2200" b="0" strike="noStrike" spc="-1">
              <a:latin typeface="Arial"/>
            </a:endParaRPr>
          </a:p>
          <a:p>
            <a:r>
              <a:rPr lang="en-GB" sz="2200" b="0" i="1" strike="noStrike" spc="-1">
                <a:latin typeface="Times New Roman"/>
              </a:rPr>
              <a:t>	Máté Erdélyi</a:t>
            </a:r>
            <a:endParaRPr lang="en-GB" sz="2200" b="0" strike="noStrike" spc="-1">
              <a:latin typeface="Arial"/>
            </a:endParaRPr>
          </a:p>
          <a:p>
            <a:r>
              <a:rPr lang="en-GB" sz="2200" b="0" i="1" strike="noStrike" spc="-1">
                <a:latin typeface="Times New Roman"/>
              </a:rPr>
              <a:t> 	‪Armando Navarro-Vázquez</a:t>
            </a:r>
            <a:endParaRPr lang="en-GB" sz="22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en-GB" sz="2200" b="0" i="1" strike="noStrike" spc="-1">
                <a:latin typeface="Times New Roman"/>
                <a:ea typeface="Open Hei"/>
              </a:rPr>
              <a:t>	</a:t>
            </a:r>
            <a:r>
              <a:rPr lang="en-GB" sz="2200" b="0" i="1" strike="noStrike" spc="-1">
                <a:solidFill>
                  <a:srgbClr val="000000"/>
                </a:solidFill>
                <a:latin typeface="Times New Roman"/>
              </a:rPr>
              <a:t>Andrei Leonov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529" name="TextShape 5"/>
          <p:cNvSpPr txBox="1"/>
          <p:nvPr/>
        </p:nvSpPr>
        <p:spPr>
          <a:xfrm>
            <a:off x="4356000" y="1224360"/>
            <a:ext cx="6516000" cy="302904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Relaxation dispersion:</a:t>
            </a:r>
            <a:endParaRPr lang="en-GB" sz="2200" b="0" strike="noStrike" spc="-1">
              <a:latin typeface="Arial"/>
            </a:endParaRPr>
          </a:p>
          <a:p>
            <a:r>
              <a:rPr lang="en-GB" sz="2200" b="0" i="1" strike="noStrike" spc="-1">
                <a:latin typeface="Times New Roman"/>
              </a:rPr>
              <a:t>	Martin Blackledge</a:t>
            </a:r>
            <a:endParaRPr lang="en-GB" sz="2200" b="0" strike="noStrike" spc="-1">
              <a:latin typeface="Arial"/>
            </a:endParaRPr>
          </a:p>
          <a:p>
            <a:r>
              <a:rPr lang="en-GB" sz="2200" b="0" i="1" strike="noStrike" spc="-1">
                <a:latin typeface="Times New Roman"/>
              </a:rPr>
              <a:t>	Christian Griesinger</a:t>
            </a:r>
            <a:endParaRPr lang="en-GB" sz="22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en-GB" sz="2200" b="0" i="1" strike="noStrike" spc="-1">
                <a:latin typeface="Times New Roman"/>
                <a:ea typeface="Open Hei"/>
              </a:rPr>
              <a:t>	</a:t>
            </a:r>
            <a:r>
              <a:rPr lang="en-GB" sz="2200" b="0" i="1" strike="noStrike" spc="-1">
                <a:solidFill>
                  <a:srgbClr val="000000"/>
                </a:solidFill>
                <a:latin typeface="Times New Roman"/>
                <a:ea typeface="Open Hei"/>
              </a:rPr>
              <a:t>Sébastien Morin &amp; </a:t>
            </a:r>
            <a:r>
              <a:rPr lang="en-GB" sz="2200" b="0" i="1" strike="noStrike" spc="-1">
                <a:solidFill>
                  <a:srgbClr val="000000"/>
                </a:solidFill>
                <a:latin typeface="Times New Roman"/>
              </a:rPr>
              <a:t>Stéphane Gagné</a:t>
            </a:r>
            <a:endParaRPr lang="en-GB" sz="22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en-GB" sz="2200" b="0" i="1" strike="noStrike" spc="-1">
                <a:solidFill>
                  <a:srgbClr val="000000"/>
                </a:solidFill>
                <a:latin typeface="Times New Roman"/>
                <a:ea typeface="Open Hei"/>
              </a:rPr>
              <a:t>	</a:t>
            </a:r>
            <a:r>
              <a:rPr lang="en-GB" sz="2200" b="0" i="1" strike="noStrike" spc="-1">
                <a:solidFill>
                  <a:srgbClr val="000000"/>
                </a:solidFill>
                <a:latin typeface="Times New Roman"/>
              </a:rPr>
              <a:t>Troels Linnet &amp; Kaare Teilum</a:t>
            </a:r>
            <a:endParaRPr lang="en-GB" sz="22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en-GB" sz="2200" b="0" i="1" strike="noStrike" spc="-1">
                <a:solidFill>
                  <a:srgbClr val="000000"/>
                </a:solidFill>
                <a:latin typeface="Times New Roman"/>
                <a:ea typeface="Open Hei"/>
              </a:rPr>
              <a:t>	</a:t>
            </a:r>
            <a:r>
              <a:rPr lang="en-GB" sz="2200" b="0" i="1" strike="noStrike" spc="-1">
                <a:solidFill>
                  <a:srgbClr val="000000"/>
                </a:solidFill>
                <a:latin typeface="Times New Roman"/>
              </a:rPr>
              <a:t>Mathilde Lescanne &amp; Dominique Marion</a:t>
            </a:r>
            <a:endParaRPr lang="en-GB" sz="22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en-GB" sz="2200" b="0" i="1" strike="noStrike" spc="-1">
                <a:solidFill>
                  <a:srgbClr val="000000"/>
                </a:solidFill>
                <a:latin typeface="Times New Roman"/>
              </a:rPr>
              <a:t>	Paul Schanda</a:t>
            </a:r>
            <a:endParaRPr lang="en-GB" sz="22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en-GB" sz="2200" b="0" i="1" strike="noStrike" spc="-1">
                <a:solidFill>
                  <a:srgbClr val="000000"/>
                </a:solidFill>
                <a:latin typeface="Times New Roman"/>
              </a:rPr>
              <a:t>	Martin Tollinger</a:t>
            </a:r>
            <a:endParaRPr lang="en-GB" sz="22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en-GB" sz="2200" b="0" i="1" strike="noStrike" spc="-1">
                <a:solidFill>
                  <a:srgbClr val="000000"/>
                </a:solidFill>
                <a:latin typeface="Times New Roman"/>
              </a:rPr>
              <a:t>	Nikolai Skrynnikov</a:t>
            </a:r>
            <a:endParaRPr lang="en-GB" sz="22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en-GB" sz="2200" b="0" i="1" strike="noStrike" spc="-1">
                <a:solidFill>
                  <a:srgbClr val="000000"/>
                </a:solidFill>
                <a:latin typeface="Times New Roman"/>
              </a:rPr>
              <a:t>	Gary Thompson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530" name="TextShape 6"/>
          <p:cNvSpPr txBox="1"/>
          <p:nvPr/>
        </p:nvSpPr>
        <p:spPr>
          <a:xfrm>
            <a:off x="4356000" y="4715640"/>
            <a:ext cx="5472000" cy="249840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Frame order:</a:t>
            </a:r>
            <a:endParaRPr lang="en-GB" sz="2200" b="0" strike="noStrike" spc="-1">
              <a:latin typeface="Arial"/>
            </a:endParaRPr>
          </a:p>
          <a:p>
            <a:r>
              <a:rPr lang="en-GB" sz="2200" b="0" i="1" strike="noStrike" spc="-1">
                <a:latin typeface="Times New Roman"/>
              </a:rPr>
              <a:t>	Christian Griesinger</a:t>
            </a:r>
            <a:endParaRPr lang="en-GB" sz="2200" b="0" strike="noStrike" spc="-1">
              <a:latin typeface="Arial"/>
            </a:endParaRPr>
          </a:p>
          <a:p>
            <a:r>
              <a:rPr lang="en-GB" sz="2200" b="0" i="1" strike="noStrike" spc="-1">
                <a:latin typeface="Times New Roman"/>
              </a:rPr>
              <a:t>	Luigi Russo</a:t>
            </a:r>
            <a:endParaRPr lang="en-GB" sz="2200" b="0" strike="noStrike" spc="-1">
              <a:latin typeface="Arial"/>
            </a:endParaRPr>
          </a:p>
          <a:p>
            <a:r>
              <a:rPr lang="en-GB" sz="2200" b="0" i="1" strike="noStrike" spc="-1">
                <a:latin typeface="Times New Roman"/>
              </a:rPr>
              <a:t>	Stefan Becker</a:t>
            </a:r>
            <a:endParaRPr lang="en-GB" sz="2200" b="0" strike="noStrike" spc="-1">
              <a:latin typeface="Arial"/>
            </a:endParaRPr>
          </a:p>
          <a:p>
            <a:r>
              <a:rPr lang="en-GB" sz="2200" b="0" i="1" strike="noStrike" spc="-1">
                <a:latin typeface="Times New Roman"/>
              </a:rPr>
              <a:t>	Benedikt Frank</a:t>
            </a:r>
            <a:endParaRPr lang="en-GB" sz="22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en-GB" sz="2200" b="0" i="1" strike="noStrike" spc="-1">
                <a:latin typeface="Times New Roman"/>
                <a:ea typeface="Open Hei"/>
              </a:rPr>
              <a:t>	</a:t>
            </a:r>
            <a:r>
              <a:rPr lang="en-GB" sz="2200" b="0" i="1" strike="noStrike" spc="-1">
                <a:solidFill>
                  <a:srgbClr val="000000"/>
                </a:solidFill>
                <a:latin typeface="Times New Roman"/>
              </a:rPr>
              <a:t>Christophe Far</a:t>
            </a:r>
            <a:r>
              <a:rPr lang="en-GB" sz="2200" b="0" i="1" strike="noStrike" spc="-1">
                <a:solidFill>
                  <a:srgbClr val="000000"/>
                </a:solidFill>
                <a:latin typeface="Times New Roman"/>
                <a:ea typeface="Arial"/>
              </a:rPr>
              <a:t>è</a:t>
            </a:r>
            <a:r>
              <a:rPr lang="en-GB" sz="2200" b="0" i="1" strike="noStrike" spc="-1">
                <a:solidFill>
                  <a:srgbClr val="000000"/>
                </a:solidFill>
                <a:latin typeface="Times New Roman"/>
              </a:rPr>
              <a:t>s</a:t>
            </a:r>
            <a:endParaRPr lang="en-GB" sz="22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en-GB" sz="2200" b="0" i="1" strike="noStrike" spc="-1">
                <a:solidFill>
                  <a:srgbClr val="000000"/>
                </a:solidFill>
                <a:latin typeface="Times New Roman"/>
              </a:rPr>
              <a:t>	Nicolas Coudevylle</a:t>
            </a:r>
            <a:endParaRPr lang="en-GB" sz="22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en-GB" sz="2200" b="0" i="1" strike="noStrike" spc="-1">
                <a:solidFill>
                  <a:srgbClr val="000000"/>
                </a:solidFill>
                <a:latin typeface="Times New Roman"/>
                <a:ea typeface="Open Hei"/>
              </a:rPr>
              <a:t>	</a:t>
            </a:r>
            <a:r>
              <a:rPr lang="en-GB" sz="2200" b="0" i="1" strike="noStrike" spc="-1">
                <a:solidFill>
                  <a:srgbClr val="000000"/>
                </a:solidFill>
                <a:latin typeface="Times New Roman"/>
              </a:rPr>
              <a:t>Fernando Rodriguez-Castañeda</a:t>
            </a:r>
            <a:endParaRPr lang="en-GB" sz="2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Picture 530"/>
          <p:cNvPicPr/>
          <p:nvPr/>
        </p:nvPicPr>
        <p:blipFill>
          <a:blip r:embed="rId2"/>
          <a:stretch/>
        </p:blipFill>
        <p:spPr>
          <a:xfrm>
            <a:off x="208080" y="900720"/>
            <a:ext cx="9709920" cy="5778720"/>
          </a:xfrm>
          <a:prstGeom prst="rect">
            <a:avLst/>
          </a:prstGeom>
          <a:ln w="36000">
            <a:noFill/>
          </a:ln>
        </p:spPr>
      </p:pic>
      <p:sp>
        <p:nvSpPr>
          <p:cNvPr id="532" name="TextShape 1"/>
          <p:cNvSpPr txBox="1"/>
          <p:nvPr/>
        </p:nvSpPr>
        <p:spPr>
          <a:xfrm>
            <a:off x="335160" y="385920"/>
            <a:ext cx="9407880" cy="86616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Frequentist model selection</a:t>
            </a:r>
            <a:endParaRPr lang="en-GB" sz="4400" b="0" strike="noStrike" spc="-1">
              <a:latin typeface="Arial"/>
            </a:endParaRPr>
          </a:p>
        </p:txBody>
      </p:sp>
      <p:sp>
        <p:nvSpPr>
          <p:cNvPr id="533" name="TextShape 2"/>
          <p:cNvSpPr txBox="1"/>
          <p:nvPr/>
        </p:nvSpPr>
        <p:spPr>
          <a:xfrm>
            <a:off x="7160400" y="720"/>
            <a:ext cx="3237840" cy="44856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000" b="0" i="1" strike="noStrike" spc="-1">
                <a:latin typeface="Arial"/>
              </a:rPr>
              <a:t>Model-free model selection</a:t>
            </a:r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Shape 1"/>
          <p:cNvSpPr txBox="1"/>
          <p:nvPr/>
        </p:nvSpPr>
        <p:spPr>
          <a:xfrm>
            <a:off x="3564360" y="360000"/>
            <a:ext cx="2954160" cy="490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2800" b="0" strike="noStrike" spc="-1">
                <a:latin typeface="Times New Roman"/>
              </a:rPr>
              <a:t>relax’s infrastructure</a:t>
            </a:r>
            <a:endParaRPr lang="en-GB" sz="2800" b="0" strike="noStrike" spc="-1">
              <a:latin typeface="Arial"/>
            </a:endParaRPr>
          </a:p>
        </p:txBody>
      </p:sp>
      <p:sp>
        <p:nvSpPr>
          <p:cNvPr id="72" name="TextShape 2"/>
          <p:cNvSpPr txBox="1"/>
          <p:nvPr/>
        </p:nvSpPr>
        <p:spPr>
          <a:xfrm>
            <a:off x="432000" y="1395720"/>
            <a:ext cx="8101800" cy="225504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 dirty="0" err="1">
                <a:latin typeface="Times New Roman"/>
              </a:rPr>
              <a:t>NMR</a:t>
            </a:r>
            <a:r>
              <a:rPr lang="en-GB" sz="2200" b="0" strike="noStrike" spc="-1" dirty="0">
                <a:latin typeface="Times New Roman"/>
              </a:rPr>
              <a:t> library functions:</a:t>
            </a:r>
            <a:endParaRPr lang="en-GB" sz="2200" b="0" strike="noStrike" spc="-1" dirty="0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 dirty="0">
                <a:latin typeface="Times New Roman"/>
              </a:rPr>
              <a:t>Alignment tensors, PCS, </a:t>
            </a:r>
            <a:r>
              <a:rPr lang="en-GB" sz="2200" b="0" strike="noStrike" spc="-1" dirty="0" err="1" smtClean="0">
                <a:latin typeface="Times New Roman"/>
              </a:rPr>
              <a:t>RDC</a:t>
            </a:r>
            <a:r>
              <a:rPr lang="en-GB" sz="2200" b="0" strike="noStrike" spc="-1" dirty="0" smtClean="0">
                <a:latin typeface="Times New Roman"/>
              </a:rPr>
              <a:t>.</a:t>
            </a:r>
            <a:endParaRPr lang="en-GB" sz="2200" b="0" strike="noStrike" spc="-1" dirty="0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 dirty="0">
                <a:latin typeface="Times New Roman"/>
              </a:rPr>
              <a:t>Auto-relaxation.</a:t>
            </a:r>
            <a:endParaRPr lang="en-GB" sz="2200" b="0" strike="noStrike" spc="-1" dirty="0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 dirty="0">
                <a:latin typeface="Times New Roman"/>
              </a:rPr>
              <a:t>Relaxation dispersion models.</a:t>
            </a:r>
            <a:endParaRPr lang="en-GB" sz="2200" b="0" strike="noStrike" spc="-1" dirty="0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 dirty="0">
                <a:latin typeface="Times New Roman"/>
              </a:rPr>
              <a:t>Frame order models and functions.</a:t>
            </a:r>
            <a:endParaRPr lang="en-GB" sz="2200" b="0" strike="noStrike" spc="-1" dirty="0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 dirty="0" err="1">
                <a:latin typeface="Times New Roman"/>
              </a:rPr>
              <a:t>NMR</a:t>
            </a:r>
            <a:r>
              <a:rPr lang="en-GB" sz="2200" b="0" strike="noStrike" spc="-1" dirty="0">
                <a:latin typeface="Times New Roman"/>
              </a:rPr>
              <a:t> conversions.</a:t>
            </a:r>
            <a:endParaRPr lang="en-GB" sz="2200" b="0" strike="noStrike" spc="-1" dirty="0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 dirty="0">
                <a:latin typeface="Times New Roman"/>
              </a:rPr>
              <a:t>Spectral data handling.</a:t>
            </a:r>
            <a:endParaRPr lang="en-GB" sz="2200" b="0" strike="noStrike" spc="-1" dirty="0">
              <a:latin typeface="Arial"/>
            </a:endParaRPr>
          </a:p>
        </p:txBody>
      </p:sp>
      <p:sp>
        <p:nvSpPr>
          <p:cNvPr id="73" name="TextShape 3"/>
          <p:cNvSpPr txBox="1"/>
          <p:nvPr/>
        </p:nvSpPr>
        <p:spPr>
          <a:xfrm>
            <a:off x="432000" y="5300640"/>
            <a:ext cx="9072000" cy="4759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100% test suite coverage: Forever guarantees results to be bug-free.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74" name="TextShape 4"/>
          <p:cNvSpPr txBox="1"/>
          <p:nvPr/>
        </p:nvSpPr>
        <p:spPr>
          <a:xfrm>
            <a:off x="432360" y="4275720"/>
            <a:ext cx="8101800" cy="39960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Access to Python packages (numpy, scipy, etc.).</a:t>
            </a:r>
            <a:endParaRPr lang="en-GB" sz="2200" b="0" strike="noStrike" spc="-1">
              <a:latin typeface="Arial"/>
            </a:endParaRPr>
          </a:p>
        </p:txBody>
      </p:sp>
      <p:pic>
        <p:nvPicPr>
          <p:cNvPr id="75" name="Picture 74"/>
          <p:cNvPicPr/>
          <p:nvPr/>
        </p:nvPicPr>
        <p:blipFill>
          <a:blip r:embed="rId2"/>
          <a:stretch/>
        </p:blipFill>
        <p:spPr>
          <a:xfrm>
            <a:off x="504000" y="216360"/>
            <a:ext cx="1368000" cy="575640"/>
          </a:xfrm>
          <a:prstGeom prst="rect">
            <a:avLst/>
          </a:prstGeom>
          <a:ln w="36000">
            <a:noFill/>
          </a:ln>
        </p:spPr>
      </p:pic>
      <p:sp>
        <p:nvSpPr>
          <p:cNvPr id="76" name="TextShape 5"/>
          <p:cNvSpPr txBox="1"/>
          <p:nvPr/>
        </p:nvSpPr>
        <p:spPr>
          <a:xfrm>
            <a:off x="432000" y="6401520"/>
            <a:ext cx="9072000" cy="4759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Infrastructure enables new analysis types to be easily added.</a:t>
            </a:r>
            <a:endParaRPr lang="en-GB" sz="2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Picture 533"/>
          <p:cNvPicPr/>
          <p:nvPr/>
        </p:nvPicPr>
        <p:blipFill>
          <a:blip r:embed="rId2"/>
          <a:stretch/>
        </p:blipFill>
        <p:spPr>
          <a:xfrm>
            <a:off x="208080" y="900720"/>
            <a:ext cx="9709920" cy="5778720"/>
          </a:xfrm>
          <a:prstGeom prst="rect">
            <a:avLst/>
          </a:prstGeom>
          <a:ln w="36000">
            <a:noFill/>
          </a:ln>
        </p:spPr>
      </p:pic>
      <p:sp>
        <p:nvSpPr>
          <p:cNvPr id="535" name="TextShape 1"/>
          <p:cNvSpPr txBox="1"/>
          <p:nvPr/>
        </p:nvSpPr>
        <p:spPr>
          <a:xfrm>
            <a:off x="335520" y="386280"/>
            <a:ext cx="9407880" cy="86616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Frequentist model selection</a:t>
            </a:r>
            <a:endParaRPr lang="en-GB" sz="4400" b="0" strike="noStrike" spc="-1">
              <a:latin typeface="Arial"/>
            </a:endParaRPr>
          </a:p>
        </p:txBody>
      </p:sp>
      <p:sp>
        <p:nvSpPr>
          <p:cNvPr id="536" name="TextShape 2"/>
          <p:cNvSpPr txBox="1"/>
          <p:nvPr/>
        </p:nvSpPr>
        <p:spPr>
          <a:xfrm>
            <a:off x="7160400" y="720"/>
            <a:ext cx="3237840" cy="44856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000" b="0" i="1" strike="noStrike" spc="-1">
                <a:latin typeface="Arial"/>
              </a:rPr>
              <a:t>Model-free model selection</a:t>
            </a:r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Picture 536"/>
          <p:cNvPicPr/>
          <p:nvPr/>
        </p:nvPicPr>
        <p:blipFill>
          <a:blip r:embed="rId2"/>
          <a:stretch/>
        </p:blipFill>
        <p:spPr>
          <a:xfrm>
            <a:off x="208080" y="900720"/>
            <a:ext cx="9709920" cy="5778720"/>
          </a:xfrm>
          <a:prstGeom prst="rect">
            <a:avLst/>
          </a:prstGeom>
          <a:ln w="36000">
            <a:noFill/>
          </a:ln>
        </p:spPr>
      </p:pic>
      <p:sp>
        <p:nvSpPr>
          <p:cNvPr id="538" name="TextShape 1"/>
          <p:cNvSpPr txBox="1"/>
          <p:nvPr/>
        </p:nvSpPr>
        <p:spPr>
          <a:xfrm>
            <a:off x="335520" y="386280"/>
            <a:ext cx="9407880" cy="86616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Frequentist model selection</a:t>
            </a:r>
            <a:endParaRPr lang="en-GB" sz="4400" b="0" strike="noStrike" spc="-1">
              <a:latin typeface="Arial"/>
            </a:endParaRPr>
          </a:p>
        </p:txBody>
      </p:sp>
      <p:sp>
        <p:nvSpPr>
          <p:cNvPr id="539" name="TextShape 2"/>
          <p:cNvSpPr txBox="1"/>
          <p:nvPr/>
        </p:nvSpPr>
        <p:spPr>
          <a:xfrm>
            <a:off x="7160400" y="720"/>
            <a:ext cx="3237840" cy="44856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000" b="0" i="1" strike="noStrike" spc="-1">
                <a:latin typeface="Arial"/>
              </a:rPr>
              <a:t>Model-free model selection</a:t>
            </a:r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Picture 539"/>
          <p:cNvPicPr/>
          <p:nvPr/>
        </p:nvPicPr>
        <p:blipFill>
          <a:blip r:embed="rId2"/>
          <a:stretch/>
        </p:blipFill>
        <p:spPr>
          <a:xfrm>
            <a:off x="208080" y="900720"/>
            <a:ext cx="9709920" cy="5778720"/>
          </a:xfrm>
          <a:prstGeom prst="rect">
            <a:avLst/>
          </a:prstGeom>
          <a:ln w="36000">
            <a:noFill/>
          </a:ln>
        </p:spPr>
      </p:pic>
      <p:sp>
        <p:nvSpPr>
          <p:cNvPr id="541" name="TextShape 1"/>
          <p:cNvSpPr txBox="1"/>
          <p:nvPr/>
        </p:nvSpPr>
        <p:spPr>
          <a:xfrm>
            <a:off x="335520" y="386280"/>
            <a:ext cx="9407880" cy="86616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Frequentist model selection</a:t>
            </a:r>
            <a:endParaRPr lang="en-GB" sz="4400" b="0" strike="noStrike" spc="-1">
              <a:latin typeface="Arial"/>
            </a:endParaRPr>
          </a:p>
        </p:txBody>
      </p:sp>
      <p:sp>
        <p:nvSpPr>
          <p:cNvPr id="542" name="TextShape 2"/>
          <p:cNvSpPr txBox="1"/>
          <p:nvPr/>
        </p:nvSpPr>
        <p:spPr>
          <a:xfrm>
            <a:off x="7160400" y="720"/>
            <a:ext cx="3237840" cy="44856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000" b="0" i="1" strike="noStrike" spc="-1">
                <a:latin typeface="Arial"/>
              </a:rPr>
              <a:t>Model-free model selection</a:t>
            </a:r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Picture 542"/>
          <p:cNvPicPr/>
          <p:nvPr/>
        </p:nvPicPr>
        <p:blipFill>
          <a:blip r:embed="rId2"/>
          <a:stretch/>
        </p:blipFill>
        <p:spPr>
          <a:xfrm>
            <a:off x="208080" y="900720"/>
            <a:ext cx="9709920" cy="5778720"/>
          </a:xfrm>
          <a:prstGeom prst="rect">
            <a:avLst/>
          </a:prstGeom>
          <a:ln w="36000">
            <a:noFill/>
          </a:ln>
        </p:spPr>
      </p:pic>
      <p:sp>
        <p:nvSpPr>
          <p:cNvPr id="544" name="TextShape 1"/>
          <p:cNvSpPr txBox="1"/>
          <p:nvPr/>
        </p:nvSpPr>
        <p:spPr>
          <a:xfrm>
            <a:off x="335520" y="386280"/>
            <a:ext cx="9407880" cy="86616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Frequentist model selection</a:t>
            </a:r>
            <a:endParaRPr lang="en-GB" sz="4400" b="0" strike="noStrike" spc="-1">
              <a:latin typeface="Arial"/>
            </a:endParaRPr>
          </a:p>
        </p:txBody>
      </p:sp>
      <p:sp>
        <p:nvSpPr>
          <p:cNvPr id="545" name="TextShape 2"/>
          <p:cNvSpPr txBox="1"/>
          <p:nvPr/>
        </p:nvSpPr>
        <p:spPr>
          <a:xfrm>
            <a:off x="7160400" y="720"/>
            <a:ext cx="3237840" cy="44856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000" b="0" i="1" strike="noStrike" spc="-1">
                <a:latin typeface="Arial"/>
              </a:rPr>
              <a:t>Model-free model selection</a:t>
            </a:r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Picture 545"/>
          <p:cNvPicPr/>
          <p:nvPr/>
        </p:nvPicPr>
        <p:blipFill>
          <a:blip r:embed="rId2"/>
          <a:stretch/>
        </p:blipFill>
        <p:spPr>
          <a:xfrm>
            <a:off x="208080" y="900720"/>
            <a:ext cx="9709920" cy="5778720"/>
          </a:xfrm>
          <a:prstGeom prst="rect">
            <a:avLst/>
          </a:prstGeom>
          <a:ln w="36000">
            <a:noFill/>
          </a:ln>
        </p:spPr>
      </p:pic>
      <p:sp>
        <p:nvSpPr>
          <p:cNvPr id="547" name="TextShape 1"/>
          <p:cNvSpPr txBox="1"/>
          <p:nvPr/>
        </p:nvSpPr>
        <p:spPr>
          <a:xfrm>
            <a:off x="335520" y="386280"/>
            <a:ext cx="9407880" cy="86616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Frequentist model selection</a:t>
            </a:r>
            <a:endParaRPr lang="en-GB" sz="4400" b="0" strike="noStrike" spc="-1">
              <a:latin typeface="Arial"/>
            </a:endParaRPr>
          </a:p>
        </p:txBody>
      </p:sp>
      <p:sp>
        <p:nvSpPr>
          <p:cNvPr id="548" name="TextShape 2"/>
          <p:cNvSpPr txBox="1"/>
          <p:nvPr/>
        </p:nvSpPr>
        <p:spPr>
          <a:xfrm>
            <a:off x="7160400" y="720"/>
            <a:ext cx="3237840" cy="44856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000" b="0" i="1" strike="noStrike" spc="-1">
                <a:latin typeface="Arial"/>
              </a:rPr>
              <a:t>Model-free model selection</a:t>
            </a:r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Picture 548"/>
          <p:cNvPicPr/>
          <p:nvPr/>
        </p:nvPicPr>
        <p:blipFill>
          <a:blip r:embed="rId2"/>
          <a:stretch/>
        </p:blipFill>
        <p:spPr>
          <a:xfrm>
            <a:off x="208080" y="900720"/>
            <a:ext cx="9709920" cy="5778720"/>
          </a:xfrm>
          <a:prstGeom prst="rect">
            <a:avLst/>
          </a:prstGeom>
          <a:ln w="36000">
            <a:noFill/>
          </a:ln>
        </p:spPr>
      </p:pic>
      <p:sp>
        <p:nvSpPr>
          <p:cNvPr id="550" name="TextShape 1"/>
          <p:cNvSpPr txBox="1"/>
          <p:nvPr/>
        </p:nvSpPr>
        <p:spPr>
          <a:xfrm>
            <a:off x="335520" y="386280"/>
            <a:ext cx="9407880" cy="86616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Frequentist model selection</a:t>
            </a:r>
            <a:endParaRPr lang="en-GB" sz="4400" b="0" strike="noStrike" spc="-1">
              <a:latin typeface="Arial"/>
            </a:endParaRPr>
          </a:p>
        </p:txBody>
      </p:sp>
      <p:sp>
        <p:nvSpPr>
          <p:cNvPr id="551" name="TextShape 2"/>
          <p:cNvSpPr txBox="1"/>
          <p:nvPr/>
        </p:nvSpPr>
        <p:spPr>
          <a:xfrm>
            <a:off x="7160400" y="720"/>
            <a:ext cx="3237840" cy="44856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000" b="0" i="1" strike="noStrike" spc="-1">
                <a:latin typeface="Arial"/>
              </a:rPr>
              <a:t>Model-free model selection</a:t>
            </a:r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Picture 551"/>
          <p:cNvPicPr/>
          <p:nvPr/>
        </p:nvPicPr>
        <p:blipFill>
          <a:blip r:embed="rId2"/>
          <a:stretch/>
        </p:blipFill>
        <p:spPr>
          <a:xfrm>
            <a:off x="208080" y="900720"/>
            <a:ext cx="9709920" cy="5778720"/>
          </a:xfrm>
          <a:prstGeom prst="rect">
            <a:avLst/>
          </a:prstGeom>
          <a:ln w="36000">
            <a:noFill/>
          </a:ln>
        </p:spPr>
      </p:pic>
      <p:sp>
        <p:nvSpPr>
          <p:cNvPr id="553" name="TextShape 1"/>
          <p:cNvSpPr txBox="1"/>
          <p:nvPr/>
        </p:nvSpPr>
        <p:spPr>
          <a:xfrm>
            <a:off x="419040" y="6262920"/>
            <a:ext cx="9408240" cy="1044720"/>
          </a:xfrm>
          <a:prstGeom prst="rect">
            <a:avLst/>
          </a:prstGeom>
          <a:solidFill>
            <a:srgbClr val="FFFFFF"/>
          </a:solidFill>
          <a:ln w="36000">
            <a:noFill/>
          </a:ln>
        </p:spPr>
        <p:txBody>
          <a:bodyPr lIns="90000" tIns="46800" rIns="90000" bIns="46800">
            <a:noAutofit/>
          </a:bodyPr>
          <a:lstStyle/>
          <a:p>
            <a:r>
              <a:rPr lang="en-US" sz="2650" b="0" i="1" strike="noStrike" spc="-1">
                <a:latin typeface="Arial"/>
              </a:rPr>
              <a:t>Criteria</a:t>
            </a:r>
            <a:r>
              <a:rPr lang="en-US" sz="2650" b="0" strike="noStrike" spc="-1">
                <a:latin typeface="Arial"/>
              </a:rPr>
              <a:t> – estimates of overall discrepancy.  Select the model with the lowest criterion.</a:t>
            </a:r>
            <a:endParaRPr lang="en-GB" sz="2650" b="0" strike="noStrike" spc="-1">
              <a:latin typeface="Arial"/>
            </a:endParaRPr>
          </a:p>
        </p:txBody>
      </p:sp>
      <p:sp>
        <p:nvSpPr>
          <p:cNvPr id="554" name="TextShape 2"/>
          <p:cNvSpPr txBox="1"/>
          <p:nvPr/>
        </p:nvSpPr>
        <p:spPr>
          <a:xfrm>
            <a:off x="335520" y="386280"/>
            <a:ext cx="9407880" cy="86616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Frequentist model selection</a:t>
            </a:r>
            <a:endParaRPr lang="en-GB" sz="4400" b="0" strike="noStrike" spc="-1">
              <a:latin typeface="Arial"/>
            </a:endParaRPr>
          </a:p>
        </p:txBody>
      </p:sp>
      <p:sp>
        <p:nvSpPr>
          <p:cNvPr id="555" name="Rectangle 3"/>
          <p:cNvSpPr/>
          <p:nvPr/>
        </p:nvSpPr>
        <p:spPr>
          <a:xfrm>
            <a:off x="9239040" y="7030440"/>
            <a:ext cx="510480" cy="288720"/>
          </a:xfrm>
          <a:prstGeom prst="rect">
            <a:avLst/>
          </a:prstGeom>
          <a:noFill/>
          <a:ln w="36000">
            <a:noFill/>
          </a:ln>
        </p:spPr>
      </p:sp>
      <p:sp>
        <p:nvSpPr>
          <p:cNvPr id="556" name="TextShape 4"/>
          <p:cNvSpPr txBox="1"/>
          <p:nvPr/>
        </p:nvSpPr>
        <p:spPr>
          <a:xfrm>
            <a:off x="7160400" y="720"/>
            <a:ext cx="3237840" cy="44856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000" b="0" i="1" strike="noStrike" spc="-1">
                <a:latin typeface="Arial"/>
              </a:rPr>
              <a:t>Model-free model selection</a:t>
            </a:r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roup 1"/>
          <p:cNvGrpSpPr/>
          <p:nvPr/>
        </p:nvGrpSpPr>
        <p:grpSpPr>
          <a:xfrm>
            <a:off x="344520" y="-63720"/>
            <a:ext cx="9407520" cy="1343880"/>
            <a:chOff x="344520" y="-63720"/>
            <a:chExt cx="9407520" cy="1343880"/>
          </a:xfrm>
        </p:grpSpPr>
        <p:sp>
          <p:nvSpPr>
            <p:cNvPr id="558" name="Rectangle 2"/>
            <p:cNvSpPr/>
            <p:nvPr/>
          </p:nvSpPr>
          <p:spPr>
            <a:xfrm>
              <a:off x="344520" y="230760"/>
              <a:ext cx="9407520" cy="753840"/>
            </a:xfrm>
            <a:prstGeom prst="rect">
              <a:avLst/>
            </a:prstGeom>
            <a:noFill/>
            <a:ln w="36000">
              <a:noFill/>
            </a:ln>
          </p:spPr>
        </p:sp>
        <p:sp>
          <p:nvSpPr>
            <p:cNvPr id="559" name="TextShape 3"/>
            <p:cNvSpPr txBox="1"/>
            <p:nvPr/>
          </p:nvSpPr>
          <p:spPr>
            <a:xfrm>
              <a:off x="344520" y="-63720"/>
              <a:ext cx="9407520" cy="1343880"/>
            </a:xfrm>
            <a:prstGeom prst="rect">
              <a:avLst/>
            </a:prstGeom>
            <a:noFill/>
            <a:ln w="36000">
              <a:noFill/>
            </a:ln>
          </p:spPr>
          <p:txBody>
            <a:bodyPr lIns="90000" tIns="46800" rIns="90000" bIns="46800" anchor="ctr">
              <a:noAutofit/>
            </a:bodyPr>
            <a:lstStyle/>
            <a:p>
              <a:pPr algn="ctr"/>
              <a:r>
                <a:rPr lang="en-US" sz="4400" b="0" strike="noStrike" spc="-1">
                  <a:solidFill>
                    <a:srgbClr val="000000"/>
                  </a:solidFill>
                  <a:latin typeface="Arial"/>
                </a:rPr>
                <a:t>A new model-free </a:t>
              </a:r>
              <a:r>
                <a:rPr lang="en-GB" sz="4400" b="0" strike="noStrike" spc="-1">
                  <a:solidFill>
                    <a:srgbClr val="000000"/>
                  </a:solidFill>
                  <a:latin typeface="Arial"/>
                </a:rPr>
                <a:t>optimisation</a:t>
              </a:r>
              <a:r>
                <a:rPr lang="en-US" sz="4400" b="0" strike="noStrike" spc="-1">
                  <a:solidFill>
                    <a:srgbClr val="000000"/>
                  </a:solidFill>
                  <a:latin typeface="Arial"/>
                </a:rPr>
                <a:t> protocol</a:t>
              </a:r>
              <a:endParaRPr lang="en-GB" sz="4400" b="0" strike="noStrike" spc="-1">
                <a:latin typeface="Arial"/>
              </a:endParaRPr>
            </a:p>
          </p:txBody>
        </p:sp>
      </p:grpSp>
      <p:pic>
        <p:nvPicPr>
          <p:cNvPr id="560" name="Picture 559"/>
          <p:cNvPicPr/>
          <p:nvPr/>
        </p:nvPicPr>
        <p:blipFill>
          <a:blip r:embed="rId2"/>
          <a:stretch/>
        </p:blipFill>
        <p:spPr>
          <a:xfrm>
            <a:off x="-360" y="1329120"/>
            <a:ext cx="10080000" cy="5690880"/>
          </a:xfrm>
          <a:prstGeom prst="rect">
            <a:avLst/>
          </a:prstGeom>
          <a:ln w="36000">
            <a:noFill/>
          </a:ln>
        </p:spPr>
      </p:pic>
      <p:sp>
        <p:nvSpPr>
          <p:cNvPr id="561" name="TextShape 4"/>
          <p:cNvSpPr txBox="1"/>
          <p:nvPr/>
        </p:nvSpPr>
        <p:spPr>
          <a:xfrm>
            <a:off x="7721280" y="0"/>
            <a:ext cx="2634480" cy="44856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000" b="0" i="1" strike="noStrike" spc="-1">
                <a:latin typeface="Arial"/>
              </a:rPr>
              <a:t>A convoluted problem</a:t>
            </a:r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" name="Group 1"/>
          <p:cNvGrpSpPr/>
          <p:nvPr/>
        </p:nvGrpSpPr>
        <p:grpSpPr>
          <a:xfrm>
            <a:off x="344520" y="-63720"/>
            <a:ext cx="9407520" cy="1343880"/>
            <a:chOff x="344520" y="-63720"/>
            <a:chExt cx="9407520" cy="1343880"/>
          </a:xfrm>
        </p:grpSpPr>
        <p:sp>
          <p:nvSpPr>
            <p:cNvPr id="563" name="Rectangle 2"/>
            <p:cNvSpPr/>
            <p:nvPr/>
          </p:nvSpPr>
          <p:spPr>
            <a:xfrm>
              <a:off x="344520" y="230760"/>
              <a:ext cx="9407520" cy="753840"/>
            </a:xfrm>
            <a:prstGeom prst="rect">
              <a:avLst/>
            </a:prstGeom>
            <a:noFill/>
            <a:ln w="36000">
              <a:noFill/>
            </a:ln>
          </p:spPr>
        </p:sp>
        <p:sp>
          <p:nvSpPr>
            <p:cNvPr id="564" name="TextShape 3"/>
            <p:cNvSpPr txBox="1"/>
            <p:nvPr/>
          </p:nvSpPr>
          <p:spPr>
            <a:xfrm>
              <a:off x="344520" y="-63720"/>
              <a:ext cx="9407520" cy="1343880"/>
            </a:xfrm>
            <a:prstGeom prst="rect">
              <a:avLst/>
            </a:prstGeom>
            <a:noFill/>
            <a:ln w="36000">
              <a:noFill/>
            </a:ln>
          </p:spPr>
          <p:txBody>
            <a:bodyPr lIns="90000" tIns="46800" rIns="90000" bIns="46800" anchor="ctr">
              <a:noAutofit/>
            </a:bodyPr>
            <a:lstStyle/>
            <a:p>
              <a:pPr algn="ctr"/>
              <a:r>
                <a:rPr lang="en-US" sz="3600" b="0" strike="noStrike" spc="-1">
                  <a:solidFill>
                    <a:srgbClr val="000000"/>
                  </a:solidFill>
                  <a:latin typeface="Times New Roman"/>
                </a:rPr>
                <a:t>A new model-free </a:t>
              </a:r>
              <a:r>
                <a:rPr lang="en-GB" sz="3600" b="0" strike="noStrike" spc="-1">
                  <a:solidFill>
                    <a:srgbClr val="000000"/>
                  </a:solidFill>
                  <a:latin typeface="Times New Roman"/>
                </a:rPr>
                <a:t>optimisation</a:t>
              </a:r>
              <a:r>
                <a:rPr lang="en-US" sz="3600" b="0" strike="noStrike" spc="-1">
                  <a:solidFill>
                    <a:srgbClr val="000000"/>
                  </a:solidFill>
                  <a:latin typeface="Times New Roman"/>
                </a:rPr>
                <a:t> protocol</a:t>
              </a:r>
              <a:endParaRPr lang="en-GB" sz="3600" b="0" strike="noStrike" spc="-1">
                <a:latin typeface="Arial"/>
              </a:endParaRPr>
            </a:p>
          </p:txBody>
        </p:sp>
      </p:grpSp>
      <p:pic>
        <p:nvPicPr>
          <p:cNvPr id="565" name="Picture 564"/>
          <p:cNvPicPr/>
          <p:nvPr/>
        </p:nvPicPr>
        <p:blipFill>
          <a:blip r:embed="rId2"/>
          <a:stretch/>
        </p:blipFill>
        <p:spPr>
          <a:xfrm>
            <a:off x="376560" y="980280"/>
            <a:ext cx="4414680" cy="3082320"/>
          </a:xfrm>
          <a:prstGeom prst="rect">
            <a:avLst/>
          </a:prstGeom>
          <a:ln w="36000">
            <a:noFill/>
          </a:ln>
        </p:spPr>
      </p:pic>
      <p:pic>
        <p:nvPicPr>
          <p:cNvPr id="566" name="Picture 565"/>
          <p:cNvPicPr/>
          <p:nvPr/>
        </p:nvPicPr>
        <p:blipFill>
          <a:blip r:embed="rId3"/>
          <a:stretch/>
        </p:blipFill>
        <p:spPr>
          <a:xfrm>
            <a:off x="5225040" y="978480"/>
            <a:ext cx="4424400" cy="3093480"/>
          </a:xfrm>
          <a:prstGeom prst="rect">
            <a:avLst/>
          </a:prstGeom>
          <a:ln w="36000">
            <a:noFill/>
          </a:ln>
        </p:spPr>
      </p:pic>
      <p:grpSp>
        <p:nvGrpSpPr>
          <p:cNvPr id="567" name="Group 4"/>
          <p:cNvGrpSpPr/>
          <p:nvPr/>
        </p:nvGrpSpPr>
        <p:grpSpPr>
          <a:xfrm>
            <a:off x="365040" y="4264920"/>
            <a:ext cx="9299160" cy="3103560"/>
            <a:chOff x="365040" y="4264920"/>
            <a:chExt cx="9299160" cy="3103560"/>
          </a:xfrm>
        </p:grpSpPr>
        <p:pic>
          <p:nvPicPr>
            <p:cNvPr id="568" name="Picture 567"/>
            <p:cNvPicPr/>
            <p:nvPr/>
          </p:nvPicPr>
          <p:blipFill>
            <a:blip r:embed="rId4"/>
            <a:stretch/>
          </p:blipFill>
          <p:spPr>
            <a:xfrm>
              <a:off x="365040" y="4264920"/>
              <a:ext cx="4462200" cy="3103560"/>
            </a:xfrm>
            <a:prstGeom prst="rect">
              <a:avLst/>
            </a:prstGeom>
            <a:ln w="36000">
              <a:noFill/>
            </a:ln>
          </p:spPr>
        </p:pic>
        <p:pic>
          <p:nvPicPr>
            <p:cNvPr id="569" name="Picture 568"/>
            <p:cNvPicPr/>
            <p:nvPr/>
          </p:nvPicPr>
          <p:blipFill>
            <a:blip r:embed="rId5"/>
            <a:stretch/>
          </p:blipFill>
          <p:spPr>
            <a:xfrm>
              <a:off x="5401440" y="4955760"/>
              <a:ext cx="4262760" cy="1247040"/>
            </a:xfrm>
            <a:prstGeom prst="rect">
              <a:avLst/>
            </a:prstGeom>
            <a:ln w="36000">
              <a:noFill/>
            </a:ln>
          </p:spPr>
        </p:pic>
      </p:grpSp>
      <p:sp>
        <p:nvSpPr>
          <p:cNvPr id="570" name="TextShape 5"/>
          <p:cNvSpPr txBox="1"/>
          <p:nvPr/>
        </p:nvSpPr>
        <p:spPr>
          <a:xfrm>
            <a:off x="7721280" y="0"/>
            <a:ext cx="2634480" cy="44856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000" b="0" i="1" strike="noStrike" spc="-1">
                <a:latin typeface="Arial"/>
              </a:rPr>
              <a:t>A convoluted problem</a:t>
            </a:r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Picture 570"/>
          <p:cNvPicPr/>
          <p:nvPr/>
        </p:nvPicPr>
        <p:blipFill>
          <a:blip r:embed="rId2"/>
          <a:stretch/>
        </p:blipFill>
        <p:spPr>
          <a:xfrm>
            <a:off x="3033000" y="687960"/>
            <a:ext cx="6722640" cy="6871680"/>
          </a:xfrm>
          <a:prstGeom prst="rect">
            <a:avLst/>
          </a:prstGeom>
          <a:ln w="36000">
            <a:noFill/>
          </a:ln>
        </p:spPr>
      </p:pic>
      <p:sp>
        <p:nvSpPr>
          <p:cNvPr id="572" name="TextShape 1"/>
          <p:cNvSpPr txBox="1"/>
          <p:nvPr/>
        </p:nvSpPr>
        <p:spPr>
          <a:xfrm>
            <a:off x="414720" y="2111400"/>
            <a:ext cx="2401560" cy="10069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400" b="0" i="1" strike="noStrike" spc="-1">
                <a:solidFill>
                  <a:srgbClr val="FFFFFF"/>
                </a:solidFill>
                <a:latin typeface="Symbol"/>
                <a:ea typeface="Standard Symbols L"/>
              </a:rPr>
              <a:t>t</a:t>
            </a:r>
            <a:r>
              <a:rPr lang="en-GB" sz="2400" b="0" i="1" strike="noStrike" spc="-1" baseline="-33000">
                <a:solidFill>
                  <a:srgbClr val="FFFFFF"/>
                </a:solidFill>
                <a:latin typeface="Arial"/>
              </a:rPr>
              <a:t>e </a:t>
            </a:r>
            <a:r>
              <a:rPr lang="en-GB" sz="2400" b="0" i="1" strike="noStrike" spc="-1">
                <a:solidFill>
                  <a:srgbClr val="FFFFFF"/>
                </a:solidFill>
                <a:latin typeface="Arial"/>
              </a:rPr>
              <a:t>, </a:t>
            </a:r>
            <a:r>
              <a:rPr lang="en-GB" sz="2400" b="0" i="1" strike="noStrike" spc="-1">
                <a:solidFill>
                  <a:srgbClr val="FFFFFF"/>
                </a:solidFill>
                <a:latin typeface="Symbol"/>
                <a:ea typeface="Standard Symbols L"/>
              </a:rPr>
              <a:t>t</a:t>
            </a:r>
            <a:r>
              <a:rPr lang="en-GB" sz="2400" b="0" i="1" strike="noStrike" spc="-1" baseline="-33000">
                <a:solidFill>
                  <a:srgbClr val="FFFFFF"/>
                </a:solidFill>
                <a:latin typeface="Arial"/>
              </a:rPr>
              <a:t>f </a:t>
            </a:r>
            <a:r>
              <a:rPr lang="en-GB" sz="2400" b="0" i="1" strike="noStrike" spc="-1">
                <a:solidFill>
                  <a:srgbClr val="FFFFFF"/>
                </a:solidFill>
                <a:latin typeface="Arial"/>
              </a:rPr>
              <a:t>, </a:t>
            </a:r>
            <a:r>
              <a:rPr lang="en-GB" sz="2400" b="0" i="1" strike="noStrike" spc="-1">
                <a:solidFill>
                  <a:srgbClr val="FFFFFF"/>
                </a:solidFill>
                <a:latin typeface="Symbol"/>
                <a:ea typeface="Standard Symbols L"/>
              </a:rPr>
              <a:t>t</a:t>
            </a:r>
            <a:r>
              <a:rPr lang="en-GB" sz="2400" b="0" i="1" strike="noStrike" spc="-1" baseline="-33000">
                <a:solidFill>
                  <a:srgbClr val="FFFFFF"/>
                </a:solidFill>
                <a:latin typeface="Arial"/>
              </a:rPr>
              <a:t>s</a:t>
            </a:r>
            <a:r>
              <a:rPr lang="en-GB" sz="2400" b="0" strike="noStrike" spc="-1">
                <a:solidFill>
                  <a:srgbClr val="FFFFFF"/>
                </a:solidFill>
                <a:latin typeface="Arial"/>
              </a:rPr>
              <a:t> </a:t>
            </a:r>
            <a:r>
              <a:rPr lang="en-GB" sz="2400" b="0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»</a:t>
            </a:r>
            <a:r>
              <a:rPr lang="en-GB" sz="2400" b="0" strike="noStrike" spc="-1">
                <a:solidFill>
                  <a:srgbClr val="FFFFFF"/>
                </a:solidFill>
                <a:latin typeface="Arial"/>
              </a:rPr>
              <a:t> </a:t>
            </a:r>
            <a:r>
              <a:rPr lang="en-GB" sz="2400" b="0" i="1" strike="noStrike" spc="-1">
                <a:solidFill>
                  <a:srgbClr val="FFFFFF"/>
                </a:solidFill>
                <a:latin typeface="Symbol"/>
                <a:ea typeface="Standard Symbols L"/>
              </a:rPr>
              <a:t>t</a:t>
            </a:r>
            <a:r>
              <a:rPr lang="en-GB" sz="2400" b="0" i="1" strike="noStrike" spc="-1" baseline="-33000">
                <a:solidFill>
                  <a:srgbClr val="FFFFFF"/>
                </a:solidFill>
                <a:latin typeface="Arial"/>
              </a:rPr>
              <a:t>m</a:t>
            </a:r>
            <a:endParaRPr lang="en-GB" sz="2400" b="0" strike="noStrike" spc="-1">
              <a:latin typeface="Arial"/>
            </a:endParaRPr>
          </a:p>
          <a:p>
            <a:r>
              <a:rPr lang="en-GB" sz="2400" b="0" strike="noStrike" spc="-1">
                <a:solidFill>
                  <a:srgbClr val="FFFFFF"/>
                </a:solidFill>
                <a:latin typeface="Arial"/>
              </a:rPr>
              <a:t>(</a:t>
            </a:r>
            <a:r>
              <a:rPr lang="en-GB" sz="2400" b="0" i="1" strike="noStrike" spc="-1">
                <a:solidFill>
                  <a:srgbClr val="FFFFFF"/>
                </a:solidFill>
                <a:latin typeface="Symbol"/>
                <a:ea typeface="Standard Symbols L"/>
              </a:rPr>
              <a:t>t</a:t>
            </a:r>
            <a:r>
              <a:rPr lang="en-GB" sz="2400" b="0" i="1" strike="noStrike" spc="-1" baseline="-33000">
                <a:solidFill>
                  <a:srgbClr val="FFFFFF"/>
                </a:solidFill>
                <a:latin typeface="Arial"/>
              </a:rPr>
              <a:t>x </a:t>
            </a:r>
            <a:r>
              <a:rPr lang="en-GB" sz="2400" b="0" strike="noStrike" spc="-1">
                <a:solidFill>
                  <a:srgbClr val="FFFFFF"/>
                </a:solidFill>
                <a:latin typeface="Arial"/>
              </a:rPr>
              <a:t>at upper limit)</a:t>
            </a:r>
            <a:endParaRPr lang="en-GB" sz="2400" b="0" strike="noStrike" spc="-1">
              <a:latin typeface="Arial"/>
            </a:endParaRPr>
          </a:p>
        </p:txBody>
      </p:sp>
      <p:sp>
        <p:nvSpPr>
          <p:cNvPr id="573" name="TextShape 2"/>
          <p:cNvSpPr txBox="1"/>
          <p:nvPr/>
        </p:nvSpPr>
        <p:spPr>
          <a:xfrm>
            <a:off x="684000" y="4056480"/>
            <a:ext cx="1846440" cy="23263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GB" sz="2400" b="0" u="sng" strike="noStrike" spc="-1">
                <a:solidFill>
                  <a:srgbClr val="FFFFFF"/>
                </a:solidFill>
                <a:uFillTx/>
                <a:latin typeface="Arial"/>
              </a:rPr>
              <a:t>True values:</a:t>
            </a:r>
            <a:endParaRPr lang="en-GB" sz="2400" b="0" strike="noStrike" spc="-1">
              <a:latin typeface="Arial"/>
            </a:endParaRPr>
          </a:p>
          <a:p>
            <a:pPr algn="ctr"/>
            <a:r>
              <a:rPr lang="en-GB" sz="2400" b="0" i="1" strike="noStrike" spc="-1">
                <a:solidFill>
                  <a:srgbClr val="FFFFFF"/>
                </a:solidFill>
                <a:latin typeface="Symbol"/>
                <a:ea typeface="Standard Symbols L"/>
              </a:rPr>
              <a:t>t</a:t>
            </a:r>
            <a:r>
              <a:rPr lang="en-GB" sz="2400" b="0" i="1" strike="noStrike" spc="-1" baseline="-33000">
                <a:solidFill>
                  <a:srgbClr val="FFFFFF"/>
                </a:solidFill>
                <a:latin typeface="Arial"/>
              </a:rPr>
              <a:t>m</a:t>
            </a:r>
            <a:r>
              <a:rPr lang="en-GB" sz="2400" b="0" i="1" strike="noStrike" spc="-1">
                <a:solidFill>
                  <a:srgbClr val="FFFFFF"/>
                </a:solidFill>
                <a:latin typeface="Arial"/>
              </a:rPr>
              <a:t> = 10.0 ns</a:t>
            </a:r>
            <a:endParaRPr lang="en-GB" sz="2400" b="0" strike="noStrike" spc="-1">
              <a:latin typeface="Arial"/>
            </a:endParaRPr>
          </a:p>
          <a:p>
            <a:pPr algn="ctr"/>
            <a:r>
              <a:rPr lang="en-GB" sz="2400" b="0" i="1" strike="noStrike" spc="-1">
                <a:solidFill>
                  <a:srgbClr val="FFFFFF"/>
                </a:solidFill>
                <a:latin typeface="Arial"/>
              </a:rPr>
              <a:t>S</a:t>
            </a:r>
            <a:r>
              <a:rPr lang="en-GB" sz="2400" b="0" i="1" strike="noStrike" spc="-1" baseline="33000">
                <a:solidFill>
                  <a:srgbClr val="FFFFFF"/>
                </a:solidFill>
                <a:latin typeface="Arial"/>
              </a:rPr>
              <a:t>2</a:t>
            </a:r>
            <a:r>
              <a:rPr lang="en-GB" sz="2400" b="0" i="1" strike="noStrike" spc="-1">
                <a:solidFill>
                  <a:srgbClr val="FFFFFF"/>
                </a:solidFill>
                <a:latin typeface="Arial"/>
              </a:rPr>
              <a:t> = 0.931</a:t>
            </a:r>
            <a:endParaRPr lang="en-GB" sz="2400" b="0" strike="noStrike" spc="-1">
              <a:latin typeface="Arial"/>
            </a:endParaRPr>
          </a:p>
          <a:p>
            <a:pPr algn="ctr"/>
            <a:r>
              <a:rPr lang="en-GB" sz="2400" b="0" i="1" strike="noStrike" spc="-1">
                <a:solidFill>
                  <a:srgbClr val="FFFFFF"/>
                </a:solidFill>
                <a:latin typeface="Symbol"/>
                <a:ea typeface="Standard Symbols L"/>
              </a:rPr>
              <a:t>t</a:t>
            </a:r>
            <a:r>
              <a:rPr lang="en-GB" sz="2400" b="0" i="1" strike="noStrike" spc="-1" baseline="-33000">
                <a:solidFill>
                  <a:srgbClr val="FFFFFF"/>
                </a:solidFill>
                <a:latin typeface="Arial"/>
              </a:rPr>
              <a:t>s</a:t>
            </a:r>
            <a:r>
              <a:rPr lang="en-GB" sz="2400" b="0" i="1" strike="noStrike" spc="-1">
                <a:solidFill>
                  <a:srgbClr val="FFFFFF"/>
                </a:solidFill>
                <a:latin typeface="Arial"/>
              </a:rPr>
              <a:t> = 8192 ps</a:t>
            </a:r>
            <a:endParaRPr lang="en-GB" sz="2400" b="0" strike="noStrike" spc="-1">
              <a:latin typeface="Arial"/>
            </a:endParaRPr>
          </a:p>
          <a:p>
            <a:pPr algn="ctr"/>
            <a:r>
              <a:rPr lang="en-GB" sz="2400" b="0" i="1" strike="noStrike" spc="-1">
                <a:solidFill>
                  <a:srgbClr val="FFFFFF"/>
                </a:solidFill>
                <a:latin typeface="Arial"/>
              </a:rPr>
              <a:t>R</a:t>
            </a:r>
            <a:r>
              <a:rPr lang="en-GB" sz="2400" b="0" i="1" strike="noStrike" spc="-1" baseline="-33000">
                <a:solidFill>
                  <a:srgbClr val="FFFFFF"/>
                </a:solidFill>
                <a:latin typeface="Arial"/>
              </a:rPr>
              <a:t>ex</a:t>
            </a:r>
            <a:r>
              <a:rPr lang="en-GB" sz="2400" b="0" i="1" strike="noStrike" spc="-1">
                <a:solidFill>
                  <a:srgbClr val="FFFFFF"/>
                </a:solidFill>
                <a:latin typeface="Arial"/>
              </a:rPr>
              <a:t> = 0</a:t>
            </a:r>
            <a:endParaRPr lang="en-GB" sz="2400" b="0" strike="noStrike" spc="-1">
              <a:latin typeface="Arial"/>
            </a:endParaRPr>
          </a:p>
        </p:txBody>
      </p:sp>
      <p:sp>
        <p:nvSpPr>
          <p:cNvPr id="574" name="TextShape 3"/>
          <p:cNvSpPr txBox="1"/>
          <p:nvPr/>
        </p:nvSpPr>
        <p:spPr>
          <a:xfrm>
            <a:off x="371160" y="376920"/>
            <a:ext cx="9336240" cy="10753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GB" sz="4800" b="0" i="1" strike="noStrike" spc="-1">
                <a:solidFill>
                  <a:srgbClr val="FFFFFF"/>
                </a:solidFill>
                <a:latin typeface="Symbol"/>
              </a:rPr>
              <a:t>t</a:t>
            </a:r>
            <a:r>
              <a:rPr lang="en-GB" sz="4800" b="0" i="1" strike="noStrike" spc="-1" baseline="-33000">
                <a:solidFill>
                  <a:srgbClr val="FFFFFF"/>
                </a:solidFill>
                <a:latin typeface="Times New Roman"/>
              </a:rPr>
              <a:t>e</a:t>
            </a:r>
            <a:r>
              <a:rPr lang="en-GB" sz="4800" b="0" strike="noStrike" spc="-1">
                <a:solidFill>
                  <a:srgbClr val="FFFFFF"/>
                </a:solidFill>
                <a:latin typeface="Times New Roman"/>
              </a:rPr>
              <a:t> too high</a:t>
            </a:r>
            <a:endParaRPr lang="en-GB" sz="4800" b="0" strike="noStrike" spc="-1">
              <a:latin typeface="Arial"/>
            </a:endParaRPr>
          </a:p>
        </p:txBody>
      </p:sp>
      <p:sp>
        <p:nvSpPr>
          <p:cNvPr id="575" name="TextShape 4"/>
          <p:cNvSpPr txBox="1"/>
          <p:nvPr/>
        </p:nvSpPr>
        <p:spPr>
          <a:xfrm>
            <a:off x="6391440" y="360"/>
            <a:ext cx="3688200" cy="44856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000" b="0" i="1" strike="noStrike" spc="-1">
                <a:solidFill>
                  <a:srgbClr val="FFFFFF"/>
                </a:solidFill>
                <a:latin typeface="Arial"/>
              </a:rPr>
              <a:t>Model-free model elimination</a:t>
            </a:r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Shape 1"/>
          <p:cNvSpPr txBox="1"/>
          <p:nvPr/>
        </p:nvSpPr>
        <p:spPr>
          <a:xfrm>
            <a:off x="4148280" y="360000"/>
            <a:ext cx="1786680" cy="490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2800" b="0" strike="noStrike" spc="-1">
                <a:latin typeface="Times New Roman"/>
              </a:rPr>
              <a:t>Open source</a:t>
            </a:r>
            <a:endParaRPr lang="en-GB" sz="2800" b="0" strike="noStrike" spc="-1">
              <a:latin typeface="Arial"/>
            </a:endParaRPr>
          </a:p>
        </p:txBody>
      </p:sp>
      <p:sp>
        <p:nvSpPr>
          <p:cNvPr id="78" name="TextShape 2"/>
          <p:cNvSpPr txBox="1"/>
          <p:nvPr/>
        </p:nvSpPr>
        <p:spPr>
          <a:xfrm>
            <a:off x="432000" y="3051720"/>
            <a:ext cx="8101800" cy="225504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Major contributions: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Multi-processor – for running on clusters (Gary Thompson),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Consistency testing of relaxation data (Sébastian Morin),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CST – multi-dipole and rhombic CS (Prof. Fiala's PhD students),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Graphical user interface or GUI (Michael Bieri),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Relaxation dispersion (contributions from 8 different groups),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General improvements (Chris MacRaild, Han Sun, Andrew Perry).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79" name="TextShape 3"/>
          <p:cNvSpPr txBox="1"/>
          <p:nvPr/>
        </p:nvSpPr>
        <p:spPr>
          <a:xfrm>
            <a:off x="432000" y="1371960"/>
            <a:ext cx="9360000" cy="86148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>
                <a:latin typeface="Times New Roman"/>
              </a:rPr>
              <a:t>Contributors from many countries: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80" name="TextShape 4"/>
          <p:cNvSpPr txBox="1"/>
          <p:nvPr/>
        </p:nvSpPr>
        <p:spPr>
          <a:xfrm>
            <a:off x="432000" y="6041520"/>
            <a:ext cx="9072000" cy="4759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Communication, development, and all infrastructure hosted by SourceForge.</a:t>
            </a:r>
            <a:endParaRPr lang="en-GB" sz="2200" b="0" strike="noStrike" spc="-1">
              <a:latin typeface="Arial"/>
            </a:endParaRPr>
          </a:p>
        </p:txBody>
      </p:sp>
      <p:pic>
        <p:nvPicPr>
          <p:cNvPr id="81" name="Picture 80"/>
          <p:cNvPicPr/>
          <p:nvPr/>
        </p:nvPicPr>
        <p:blipFill>
          <a:blip r:embed="rId2"/>
          <a:stretch/>
        </p:blipFill>
        <p:spPr>
          <a:xfrm>
            <a:off x="3816000" y="6624000"/>
            <a:ext cx="1428480" cy="380520"/>
          </a:xfrm>
          <a:prstGeom prst="rect">
            <a:avLst/>
          </a:prstGeom>
          <a:ln w="36000">
            <a:noFill/>
          </a:ln>
        </p:spPr>
      </p:pic>
      <p:pic>
        <p:nvPicPr>
          <p:cNvPr id="82" name="Picture 81"/>
          <p:cNvPicPr/>
          <p:nvPr/>
        </p:nvPicPr>
        <p:blipFill>
          <a:blip r:embed="rId3"/>
          <a:stretch/>
        </p:blipFill>
        <p:spPr>
          <a:xfrm>
            <a:off x="504000" y="216360"/>
            <a:ext cx="1368000" cy="575640"/>
          </a:xfrm>
          <a:prstGeom prst="rect">
            <a:avLst/>
          </a:prstGeom>
          <a:ln w="36000">
            <a:noFill/>
          </a:ln>
        </p:spPr>
      </p:pic>
      <p:pic>
        <p:nvPicPr>
          <p:cNvPr id="83" name="Picture 82"/>
          <p:cNvPicPr/>
          <p:nvPr/>
        </p:nvPicPr>
        <p:blipFill>
          <a:blip r:embed="rId4"/>
          <a:stretch/>
        </p:blipFill>
        <p:spPr>
          <a:xfrm>
            <a:off x="1312920" y="1931400"/>
            <a:ext cx="720000" cy="360000"/>
          </a:xfrm>
          <a:prstGeom prst="rect">
            <a:avLst/>
          </a:prstGeom>
          <a:ln w="36000">
            <a:noFill/>
          </a:ln>
        </p:spPr>
      </p:pic>
      <p:pic>
        <p:nvPicPr>
          <p:cNvPr id="84" name="Picture 83"/>
          <p:cNvPicPr/>
          <p:nvPr/>
        </p:nvPicPr>
        <p:blipFill>
          <a:blip r:embed="rId5"/>
          <a:stretch/>
        </p:blipFill>
        <p:spPr>
          <a:xfrm>
            <a:off x="2207880" y="1931400"/>
            <a:ext cx="539640" cy="360000"/>
          </a:xfrm>
          <a:prstGeom prst="rect">
            <a:avLst/>
          </a:prstGeom>
          <a:ln w="36000">
            <a:noFill/>
          </a:ln>
        </p:spPr>
      </p:pic>
      <p:pic>
        <p:nvPicPr>
          <p:cNvPr id="85" name="Flag of Canada (Pantone colours).svg"/>
          <p:cNvPicPr/>
          <p:nvPr/>
        </p:nvPicPr>
        <p:blipFill>
          <a:blip r:embed="rId6"/>
          <a:stretch/>
        </p:blipFill>
        <p:spPr>
          <a:xfrm>
            <a:off x="2922120" y="1931400"/>
            <a:ext cx="720000" cy="360000"/>
          </a:xfrm>
          <a:prstGeom prst="rect">
            <a:avLst/>
          </a:prstGeom>
          <a:ln w="36000">
            <a:noFill/>
          </a:ln>
        </p:spPr>
      </p:pic>
      <p:pic>
        <p:nvPicPr>
          <p:cNvPr id="86" name="Picture 85"/>
          <p:cNvPicPr/>
          <p:nvPr/>
        </p:nvPicPr>
        <p:blipFill>
          <a:blip r:embed="rId7"/>
          <a:stretch/>
        </p:blipFill>
        <p:spPr>
          <a:xfrm>
            <a:off x="3817080" y="1931400"/>
            <a:ext cx="360000" cy="360000"/>
          </a:xfrm>
          <a:prstGeom prst="rect">
            <a:avLst/>
          </a:prstGeom>
          <a:ln w="36000">
            <a:noFill/>
          </a:ln>
        </p:spPr>
      </p:pic>
      <p:pic>
        <p:nvPicPr>
          <p:cNvPr id="87" name="Picture 86"/>
          <p:cNvPicPr/>
          <p:nvPr/>
        </p:nvPicPr>
        <p:blipFill>
          <a:blip r:embed="rId8"/>
          <a:stretch/>
        </p:blipFill>
        <p:spPr>
          <a:xfrm>
            <a:off x="4352040" y="1931400"/>
            <a:ext cx="540000" cy="360000"/>
          </a:xfrm>
          <a:prstGeom prst="rect">
            <a:avLst/>
          </a:prstGeom>
          <a:ln w="36000">
            <a:noFill/>
          </a:ln>
        </p:spPr>
      </p:pic>
      <p:pic>
        <p:nvPicPr>
          <p:cNvPr id="88" name="Flag_of_Germany.svg" descr="Flag of Germany"/>
          <p:cNvPicPr/>
          <p:nvPr/>
        </p:nvPicPr>
        <p:blipFill>
          <a:blip r:embed="rId9"/>
          <a:stretch/>
        </p:blipFill>
        <p:spPr>
          <a:xfrm>
            <a:off x="5067000" y="1931400"/>
            <a:ext cx="601200" cy="360000"/>
          </a:xfrm>
          <a:prstGeom prst="rect">
            <a:avLst/>
          </a:prstGeom>
          <a:ln w="36000">
            <a:noFill/>
          </a:ln>
        </p:spPr>
      </p:pic>
      <p:pic>
        <p:nvPicPr>
          <p:cNvPr id="89" name="Picture 88"/>
          <p:cNvPicPr/>
          <p:nvPr/>
        </p:nvPicPr>
        <p:blipFill>
          <a:blip r:embed="rId10"/>
          <a:stretch/>
        </p:blipFill>
        <p:spPr>
          <a:xfrm>
            <a:off x="5843160" y="1931400"/>
            <a:ext cx="471600" cy="360000"/>
          </a:xfrm>
          <a:prstGeom prst="rect">
            <a:avLst/>
          </a:prstGeom>
          <a:ln w="36000">
            <a:noFill/>
          </a:ln>
        </p:spPr>
      </p:pic>
      <p:pic>
        <p:nvPicPr>
          <p:cNvPr id="90" name="Picture 89"/>
          <p:cNvPicPr/>
          <p:nvPr/>
        </p:nvPicPr>
        <p:blipFill>
          <a:blip r:embed="rId11"/>
          <a:stretch/>
        </p:blipFill>
        <p:spPr>
          <a:xfrm>
            <a:off x="6489720" y="1931400"/>
            <a:ext cx="540000" cy="360000"/>
          </a:xfrm>
          <a:prstGeom prst="rect">
            <a:avLst/>
          </a:prstGeom>
          <a:ln w="36000">
            <a:noFill/>
          </a:ln>
        </p:spPr>
      </p:pic>
      <p:pic>
        <p:nvPicPr>
          <p:cNvPr id="91" name="Picture 90"/>
          <p:cNvPicPr/>
          <p:nvPr/>
        </p:nvPicPr>
        <p:blipFill>
          <a:blip r:embed="rId12"/>
          <a:stretch/>
        </p:blipFill>
        <p:spPr>
          <a:xfrm>
            <a:off x="7204680" y="1931400"/>
            <a:ext cx="720000" cy="360000"/>
          </a:xfrm>
          <a:prstGeom prst="rect">
            <a:avLst/>
          </a:prstGeom>
          <a:ln w="36000">
            <a:noFill/>
          </a:ln>
        </p:spPr>
      </p:pic>
      <p:pic>
        <p:nvPicPr>
          <p:cNvPr id="92" name="Picture 91"/>
          <p:cNvPicPr/>
          <p:nvPr/>
        </p:nvPicPr>
        <p:blipFill>
          <a:blip r:embed="rId13"/>
          <a:stretch/>
        </p:blipFill>
        <p:spPr>
          <a:xfrm>
            <a:off x="8100000" y="1931400"/>
            <a:ext cx="684000" cy="360000"/>
          </a:xfrm>
          <a:prstGeom prst="rect">
            <a:avLst/>
          </a:prstGeom>
          <a:ln w="36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Picture 575"/>
          <p:cNvPicPr/>
          <p:nvPr/>
        </p:nvPicPr>
        <p:blipFill>
          <a:blip r:embed="rId2"/>
          <a:stretch/>
        </p:blipFill>
        <p:spPr>
          <a:xfrm>
            <a:off x="2185920" y="23400"/>
            <a:ext cx="7857720" cy="7464240"/>
          </a:xfrm>
          <a:prstGeom prst="rect">
            <a:avLst/>
          </a:prstGeom>
          <a:ln w="36000">
            <a:noFill/>
          </a:ln>
        </p:spPr>
      </p:pic>
      <p:grpSp>
        <p:nvGrpSpPr>
          <p:cNvPr id="577" name="Group 1"/>
          <p:cNvGrpSpPr/>
          <p:nvPr/>
        </p:nvGrpSpPr>
        <p:grpSpPr>
          <a:xfrm>
            <a:off x="335160" y="315720"/>
            <a:ext cx="9407880" cy="866160"/>
            <a:chOff x="335160" y="315720"/>
            <a:chExt cx="9407880" cy="866160"/>
          </a:xfrm>
        </p:grpSpPr>
        <p:sp>
          <p:nvSpPr>
            <p:cNvPr id="578" name="Rectangle 2"/>
            <p:cNvSpPr/>
            <p:nvPr/>
          </p:nvSpPr>
          <p:spPr>
            <a:xfrm>
              <a:off x="335160" y="468000"/>
              <a:ext cx="9407880" cy="560880"/>
            </a:xfrm>
            <a:prstGeom prst="rect">
              <a:avLst/>
            </a:prstGeom>
            <a:noFill/>
            <a:ln w="36000">
              <a:noFill/>
            </a:ln>
          </p:spPr>
        </p:sp>
        <p:sp>
          <p:nvSpPr>
            <p:cNvPr id="579" name="TextShape 3"/>
            <p:cNvSpPr txBox="1"/>
            <p:nvPr/>
          </p:nvSpPr>
          <p:spPr>
            <a:xfrm>
              <a:off x="335160" y="315720"/>
              <a:ext cx="9407880" cy="866160"/>
            </a:xfrm>
            <a:prstGeom prst="rect">
              <a:avLst/>
            </a:prstGeom>
            <a:noFill/>
            <a:ln w="36000">
              <a:noFill/>
            </a:ln>
          </p:spPr>
          <p:txBody>
            <a:bodyPr lIns="90000" tIns="46800" rIns="90000" bIns="46800" anchor="ctr">
              <a:noAutofit/>
            </a:bodyPr>
            <a:lstStyle/>
            <a:p>
              <a:pPr algn="ctr"/>
              <a:r>
                <a:rPr lang="en-US" sz="4400" b="0" strike="noStrike" spc="-1">
                  <a:solidFill>
                    <a:srgbClr val="FFFFFF"/>
                  </a:solidFill>
                  <a:latin typeface="Arial"/>
                </a:rPr>
                <a:t>The Modelfree bug</a:t>
              </a:r>
              <a:endParaRPr lang="en-GB" sz="4400" b="0" strike="noStrike" spc="-1">
                <a:latin typeface="Arial"/>
              </a:endParaRPr>
            </a:p>
          </p:txBody>
        </p:sp>
      </p:grpSp>
      <p:sp>
        <p:nvSpPr>
          <p:cNvPr id="580" name="TextShape 4"/>
          <p:cNvSpPr txBox="1"/>
          <p:nvPr/>
        </p:nvSpPr>
        <p:spPr>
          <a:xfrm>
            <a:off x="92160" y="4823280"/>
            <a:ext cx="1764000" cy="1875600"/>
          </a:xfrm>
          <a:prstGeom prst="rect">
            <a:avLst/>
          </a:prstGeom>
          <a:noFill/>
          <a:ln w="36000">
            <a:noFill/>
          </a:ln>
        </p:spPr>
        <p:txBody>
          <a:bodyPr lIns="90000" tIns="46800" rIns="90000" bIns="46800">
            <a:noAutofit/>
          </a:bodyPr>
          <a:lstStyle/>
          <a:p>
            <a:pPr algn="ctr"/>
            <a:r>
              <a:rPr lang="en-GB" sz="2200" b="0" u="sng" strike="noStrike" spc="-1">
                <a:solidFill>
                  <a:srgbClr val="FFFFFF"/>
                </a:solidFill>
                <a:uFillTx/>
                <a:latin typeface="Arial"/>
              </a:rPr>
              <a:t>relax</a:t>
            </a:r>
            <a:endParaRPr lang="en-GB" sz="2200" b="0" strike="noStrike" spc="-1">
              <a:latin typeface="Arial"/>
            </a:endParaRPr>
          </a:p>
          <a:p>
            <a:pPr algn="ctr"/>
            <a:endParaRPr lang="en-GB" sz="2200" b="0" strike="noStrike" spc="-1">
              <a:latin typeface="Arial"/>
            </a:endParaRPr>
          </a:p>
          <a:p>
            <a:pPr algn="ctr"/>
            <a:r>
              <a:rPr lang="en-GB" sz="2200" b="0" i="1" strike="noStrike" spc="-1">
                <a:solidFill>
                  <a:srgbClr val="FFFFFF"/>
                </a:solidFill>
                <a:latin typeface="Arial"/>
              </a:rPr>
              <a:t>S</a:t>
            </a:r>
            <a:r>
              <a:rPr lang="en-GB" sz="2200" b="0" i="1" strike="noStrike" spc="-1" baseline="30000">
                <a:solidFill>
                  <a:srgbClr val="FFFFFF"/>
                </a:solidFill>
                <a:latin typeface="Arial"/>
              </a:rPr>
              <a:t>2</a:t>
            </a:r>
            <a:r>
              <a:rPr lang="en-GB" sz="2200" b="0" strike="noStrike" spc="-1">
                <a:solidFill>
                  <a:srgbClr val="FFFFFF"/>
                </a:solidFill>
                <a:latin typeface="Arial"/>
              </a:rPr>
              <a:t> = 0.388</a:t>
            </a:r>
            <a:endParaRPr lang="en-GB" sz="2200" b="0" strike="noStrike" spc="-1">
              <a:latin typeface="Arial"/>
            </a:endParaRPr>
          </a:p>
          <a:p>
            <a:pPr algn="ctr">
              <a:lnSpc>
                <a:spcPct val="92000"/>
              </a:lnSpc>
            </a:pPr>
            <a:r>
              <a:rPr lang="en-GB" sz="2200" b="0" i="1" strike="noStrike" spc="-1">
                <a:solidFill>
                  <a:srgbClr val="FFFFFF"/>
                </a:solidFill>
                <a:latin typeface="Symbol"/>
              </a:rPr>
              <a:t></a:t>
            </a:r>
            <a:r>
              <a:rPr lang="en-GB" sz="2200" b="0" i="1" strike="noStrike" spc="-1" baseline="-25000">
                <a:solidFill>
                  <a:srgbClr val="FFFFFF"/>
                </a:solidFill>
                <a:latin typeface="Arial"/>
              </a:rPr>
              <a:t>e</a:t>
            </a:r>
            <a:r>
              <a:rPr lang="en-GB" sz="2200" b="0" strike="noStrike" spc="-1">
                <a:solidFill>
                  <a:srgbClr val="FFFFFF"/>
                </a:solidFill>
                <a:latin typeface="Arial"/>
              </a:rPr>
              <a:t> = 128 ps</a:t>
            </a:r>
            <a:endParaRPr lang="en-GB" sz="2200" b="0" strike="noStrike" spc="-1">
              <a:latin typeface="Arial"/>
            </a:endParaRPr>
          </a:p>
          <a:p>
            <a:pPr algn="ctr"/>
            <a:r>
              <a:rPr lang="en-GB" sz="2200" b="0" i="1" strike="noStrike" spc="-1">
                <a:solidFill>
                  <a:srgbClr val="FFFFFF"/>
                </a:solidFill>
                <a:latin typeface="Arial"/>
              </a:rPr>
              <a:t>R</a:t>
            </a:r>
            <a:r>
              <a:rPr lang="en-GB" sz="2200" b="0" i="1" strike="noStrike" spc="-1" baseline="-25000">
                <a:solidFill>
                  <a:srgbClr val="FFFFFF"/>
                </a:solidFill>
                <a:latin typeface="Arial"/>
              </a:rPr>
              <a:t>ex</a:t>
            </a:r>
            <a:r>
              <a:rPr lang="en-GB" sz="2200" b="0" strike="noStrike" spc="-1">
                <a:solidFill>
                  <a:srgbClr val="FFFFFF"/>
                </a:solidFill>
                <a:latin typeface="Arial"/>
              </a:rPr>
              <a:t> = 0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581" name="TextShape 5"/>
          <p:cNvSpPr txBox="1"/>
          <p:nvPr/>
        </p:nvSpPr>
        <p:spPr>
          <a:xfrm>
            <a:off x="59040" y="2470680"/>
            <a:ext cx="1830600" cy="1875600"/>
          </a:xfrm>
          <a:prstGeom prst="rect">
            <a:avLst/>
          </a:prstGeom>
          <a:noFill/>
          <a:ln w="36000">
            <a:noFill/>
          </a:ln>
        </p:spPr>
        <p:txBody>
          <a:bodyPr lIns="90000" tIns="46800" rIns="90000" bIns="46800">
            <a:noAutofit/>
          </a:bodyPr>
          <a:lstStyle/>
          <a:p>
            <a:pPr algn="ctr"/>
            <a:r>
              <a:rPr lang="en-US" sz="2200" b="0" u="sng" strike="noStrike" spc="-1">
                <a:solidFill>
                  <a:srgbClr val="FFFFFF"/>
                </a:solidFill>
                <a:uFillTx/>
                <a:latin typeface="Arial"/>
              </a:rPr>
              <a:t>Modelfree</a:t>
            </a:r>
            <a:endParaRPr lang="en-GB" sz="2200" b="0" strike="noStrike" spc="-1">
              <a:latin typeface="Arial"/>
            </a:endParaRPr>
          </a:p>
          <a:p>
            <a:pPr algn="ctr"/>
            <a:endParaRPr lang="en-GB" sz="2200" b="0" strike="noStrike" spc="-1">
              <a:latin typeface="Arial"/>
            </a:endParaRPr>
          </a:p>
          <a:p>
            <a:pPr algn="ctr"/>
            <a:r>
              <a:rPr lang="en-US" sz="2200" b="0" i="1" strike="noStrike" spc="-1">
                <a:solidFill>
                  <a:srgbClr val="FFFFFF"/>
                </a:solidFill>
                <a:latin typeface="Arial"/>
              </a:rPr>
              <a:t>S</a:t>
            </a:r>
            <a:r>
              <a:rPr lang="en-US" sz="2200" b="0" i="1" strike="noStrike" spc="-1" baseline="30000">
                <a:solidFill>
                  <a:srgbClr val="FFFFFF"/>
                </a:solidFill>
                <a:latin typeface="Arial"/>
              </a:rPr>
              <a:t>2</a:t>
            </a:r>
            <a:r>
              <a:rPr lang="en-US" sz="2200" b="0" strike="noStrike" spc="-1">
                <a:solidFill>
                  <a:srgbClr val="FFFFFF"/>
                </a:solidFill>
                <a:latin typeface="Arial"/>
              </a:rPr>
              <a:t> = 0.263</a:t>
            </a:r>
            <a:endParaRPr lang="en-GB" sz="2200" b="0" strike="noStrike" spc="-1">
              <a:latin typeface="Arial"/>
            </a:endParaRPr>
          </a:p>
          <a:p>
            <a:pPr algn="ctr">
              <a:lnSpc>
                <a:spcPct val="92000"/>
              </a:lnSpc>
            </a:pPr>
            <a:r>
              <a:rPr lang="en-US" sz="2200" b="0" i="1" strike="noStrike" spc="-1">
                <a:solidFill>
                  <a:srgbClr val="FFFFFF"/>
                </a:solidFill>
                <a:latin typeface="Symbol"/>
              </a:rPr>
              <a:t></a:t>
            </a:r>
            <a:r>
              <a:rPr lang="en-US" sz="2200" b="0" i="1" strike="noStrike" spc="-1" baseline="-25000">
                <a:solidFill>
                  <a:srgbClr val="FFFFFF"/>
                </a:solidFill>
                <a:latin typeface="Arial"/>
              </a:rPr>
              <a:t>e</a:t>
            </a:r>
            <a:r>
              <a:rPr lang="en-US" sz="2200" b="0" strike="noStrike" spc="-1">
                <a:solidFill>
                  <a:srgbClr val="FFFFFF"/>
                </a:solidFill>
                <a:latin typeface="Arial"/>
              </a:rPr>
              <a:t> = 526.32 ps</a:t>
            </a:r>
            <a:endParaRPr lang="en-GB" sz="2200" b="0" strike="noStrike" spc="-1">
              <a:latin typeface="Arial"/>
            </a:endParaRPr>
          </a:p>
          <a:p>
            <a:pPr algn="ctr"/>
            <a:r>
              <a:rPr lang="en-US" sz="2200" b="0" i="1" strike="noStrike" spc="-1">
                <a:solidFill>
                  <a:srgbClr val="FFFFFF"/>
                </a:solidFill>
                <a:latin typeface="Arial"/>
              </a:rPr>
              <a:t>R</a:t>
            </a:r>
            <a:r>
              <a:rPr lang="en-US" sz="2200" b="0" i="1" strike="noStrike" spc="-1" baseline="-25000">
                <a:solidFill>
                  <a:srgbClr val="FFFFFF"/>
                </a:solidFill>
                <a:latin typeface="Arial"/>
              </a:rPr>
              <a:t>ex</a:t>
            </a:r>
            <a:r>
              <a:rPr lang="en-US" sz="2200" b="0" strike="noStrike" spc="-1">
                <a:solidFill>
                  <a:srgbClr val="FFFFFF"/>
                </a:solidFill>
                <a:latin typeface="Arial"/>
              </a:rPr>
              <a:t> = 1.053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582" name="TextShape 6"/>
          <p:cNvSpPr txBox="1"/>
          <p:nvPr/>
        </p:nvSpPr>
        <p:spPr>
          <a:xfrm>
            <a:off x="7496640" y="0"/>
            <a:ext cx="2882880" cy="44856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000" b="0" i="1" strike="noStrike" spc="-1">
                <a:solidFill>
                  <a:srgbClr val="FFFFFF"/>
                </a:solidFill>
                <a:latin typeface="Arial"/>
              </a:rPr>
              <a:t>Model-free minimisation</a:t>
            </a:r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TextShape 1"/>
          <p:cNvSpPr txBox="1"/>
          <p:nvPr/>
        </p:nvSpPr>
        <p:spPr>
          <a:xfrm>
            <a:off x="2866320" y="4989960"/>
            <a:ext cx="1764000" cy="1875600"/>
          </a:xfrm>
          <a:prstGeom prst="rect">
            <a:avLst/>
          </a:prstGeom>
          <a:noFill/>
          <a:ln w="36000">
            <a:noFill/>
          </a:ln>
        </p:spPr>
        <p:txBody>
          <a:bodyPr lIns="90000" tIns="46800" rIns="90000" bIns="46800">
            <a:noAutofit/>
          </a:bodyPr>
          <a:lstStyle/>
          <a:p>
            <a:pPr algn="ctr"/>
            <a:r>
              <a:rPr lang="en-GB" sz="2200" b="0" u="sng" strike="noStrike" spc="-1">
                <a:solidFill>
                  <a:srgbClr val="FFFFFF"/>
                </a:solidFill>
                <a:uFillTx/>
                <a:latin typeface="Arial"/>
              </a:rPr>
              <a:t>relax</a:t>
            </a:r>
            <a:endParaRPr lang="en-GB" sz="2200" b="0" strike="noStrike" spc="-1">
              <a:latin typeface="Arial"/>
            </a:endParaRPr>
          </a:p>
          <a:p>
            <a:pPr algn="ctr"/>
            <a:endParaRPr lang="en-GB" sz="2200" b="0" strike="noStrike" spc="-1">
              <a:latin typeface="Arial"/>
            </a:endParaRPr>
          </a:p>
          <a:p>
            <a:pPr algn="ctr"/>
            <a:r>
              <a:rPr lang="en-GB" sz="2200" b="0" i="1" strike="noStrike" spc="-1">
                <a:solidFill>
                  <a:srgbClr val="FFFFFF"/>
                </a:solidFill>
                <a:latin typeface="Arial"/>
              </a:rPr>
              <a:t>S</a:t>
            </a:r>
            <a:r>
              <a:rPr lang="en-GB" sz="2200" b="0" i="1" strike="noStrike" spc="-1" baseline="30000">
                <a:solidFill>
                  <a:srgbClr val="FFFFFF"/>
                </a:solidFill>
                <a:latin typeface="Arial"/>
              </a:rPr>
              <a:t>2</a:t>
            </a:r>
            <a:r>
              <a:rPr lang="en-GB" sz="2200" b="0" strike="noStrike" spc="-1">
                <a:solidFill>
                  <a:srgbClr val="FFFFFF"/>
                </a:solidFill>
                <a:latin typeface="Arial"/>
              </a:rPr>
              <a:t> = 0.388</a:t>
            </a:r>
            <a:endParaRPr lang="en-GB" sz="2200" b="0" strike="noStrike" spc="-1">
              <a:latin typeface="Arial"/>
            </a:endParaRPr>
          </a:p>
          <a:p>
            <a:pPr algn="ctr">
              <a:lnSpc>
                <a:spcPct val="92000"/>
              </a:lnSpc>
            </a:pPr>
            <a:r>
              <a:rPr lang="en-GB" sz="2200" b="0" i="1" strike="noStrike" spc="-1">
                <a:solidFill>
                  <a:srgbClr val="FFFFFF"/>
                </a:solidFill>
                <a:latin typeface="Symbol"/>
              </a:rPr>
              <a:t></a:t>
            </a:r>
            <a:r>
              <a:rPr lang="en-GB" sz="2200" b="0" i="1" strike="noStrike" spc="-1" baseline="-25000">
                <a:solidFill>
                  <a:srgbClr val="FFFFFF"/>
                </a:solidFill>
                <a:latin typeface="Arial"/>
              </a:rPr>
              <a:t>e</a:t>
            </a:r>
            <a:r>
              <a:rPr lang="en-GB" sz="2200" b="0" strike="noStrike" spc="-1">
                <a:solidFill>
                  <a:srgbClr val="FFFFFF"/>
                </a:solidFill>
                <a:latin typeface="Arial"/>
              </a:rPr>
              <a:t> = 128 ps</a:t>
            </a:r>
            <a:endParaRPr lang="en-GB" sz="2200" b="0" strike="noStrike" spc="-1">
              <a:latin typeface="Arial"/>
            </a:endParaRPr>
          </a:p>
          <a:p>
            <a:pPr algn="ctr"/>
            <a:r>
              <a:rPr lang="en-GB" sz="2200" b="0" i="1" strike="noStrike" spc="-1">
                <a:solidFill>
                  <a:srgbClr val="FFFFFF"/>
                </a:solidFill>
                <a:latin typeface="Arial"/>
              </a:rPr>
              <a:t>R</a:t>
            </a:r>
            <a:r>
              <a:rPr lang="en-GB" sz="2200" b="0" i="1" strike="noStrike" spc="-1" baseline="-25000">
                <a:solidFill>
                  <a:srgbClr val="FFFFFF"/>
                </a:solidFill>
                <a:latin typeface="Arial"/>
              </a:rPr>
              <a:t>ex</a:t>
            </a:r>
            <a:r>
              <a:rPr lang="en-GB" sz="2200" b="0" strike="noStrike" spc="-1">
                <a:solidFill>
                  <a:srgbClr val="FFFFFF"/>
                </a:solidFill>
                <a:latin typeface="Arial"/>
              </a:rPr>
              <a:t> = 0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584" name="TextShape 2"/>
          <p:cNvSpPr txBox="1"/>
          <p:nvPr/>
        </p:nvSpPr>
        <p:spPr>
          <a:xfrm>
            <a:off x="624600" y="4989960"/>
            <a:ext cx="1830600" cy="1875600"/>
          </a:xfrm>
          <a:prstGeom prst="rect">
            <a:avLst/>
          </a:prstGeom>
          <a:noFill/>
          <a:ln w="36000">
            <a:noFill/>
          </a:ln>
        </p:spPr>
        <p:txBody>
          <a:bodyPr lIns="90000" tIns="46800" rIns="90000" bIns="46800">
            <a:noAutofit/>
          </a:bodyPr>
          <a:lstStyle/>
          <a:p>
            <a:pPr algn="ctr"/>
            <a:r>
              <a:rPr lang="en-US" sz="2200" b="0" u="sng" strike="noStrike" spc="-1">
                <a:solidFill>
                  <a:srgbClr val="FFFFFF"/>
                </a:solidFill>
                <a:uFillTx/>
                <a:latin typeface="Arial"/>
              </a:rPr>
              <a:t>Modelfree</a:t>
            </a:r>
            <a:endParaRPr lang="en-GB" sz="2200" b="0" strike="noStrike" spc="-1">
              <a:latin typeface="Arial"/>
            </a:endParaRPr>
          </a:p>
          <a:p>
            <a:pPr algn="ctr"/>
            <a:endParaRPr lang="en-GB" sz="2200" b="0" strike="noStrike" spc="-1">
              <a:latin typeface="Arial"/>
            </a:endParaRPr>
          </a:p>
          <a:p>
            <a:pPr algn="ctr"/>
            <a:r>
              <a:rPr lang="en-US" sz="2200" b="0" i="1" strike="noStrike" spc="-1">
                <a:solidFill>
                  <a:srgbClr val="FFFFFF"/>
                </a:solidFill>
                <a:latin typeface="Arial"/>
              </a:rPr>
              <a:t>S</a:t>
            </a:r>
            <a:r>
              <a:rPr lang="en-US" sz="2200" b="0" i="1" strike="noStrike" spc="-1" baseline="30000">
                <a:solidFill>
                  <a:srgbClr val="FFFFFF"/>
                </a:solidFill>
                <a:latin typeface="Arial"/>
              </a:rPr>
              <a:t>2</a:t>
            </a:r>
            <a:r>
              <a:rPr lang="en-US" sz="2200" b="0" strike="noStrike" spc="-1">
                <a:solidFill>
                  <a:srgbClr val="FFFFFF"/>
                </a:solidFill>
                <a:latin typeface="Arial"/>
              </a:rPr>
              <a:t> = 0.263</a:t>
            </a:r>
            <a:endParaRPr lang="en-GB" sz="2200" b="0" strike="noStrike" spc="-1">
              <a:latin typeface="Arial"/>
            </a:endParaRPr>
          </a:p>
          <a:p>
            <a:pPr algn="ctr">
              <a:lnSpc>
                <a:spcPct val="92000"/>
              </a:lnSpc>
            </a:pPr>
            <a:r>
              <a:rPr lang="en-US" sz="2200" b="0" i="1" strike="noStrike" spc="-1">
                <a:solidFill>
                  <a:srgbClr val="FFFFFF"/>
                </a:solidFill>
                <a:latin typeface="Symbol"/>
              </a:rPr>
              <a:t></a:t>
            </a:r>
            <a:r>
              <a:rPr lang="en-US" sz="2200" b="0" i="1" strike="noStrike" spc="-1" baseline="-25000">
                <a:solidFill>
                  <a:srgbClr val="FFFFFF"/>
                </a:solidFill>
                <a:latin typeface="Arial"/>
              </a:rPr>
              <a:t>e</a:t>
            </a:r>
            <a:r>
              <a:rPr lang="en-US" sz="2200" b="0" strike="noStrike" spc="-1">
                <a:solidFill>
                  <a:srgbClr val="FFFFFF"/>
                </a:solidFill>
                <a:latin typeface="Arial"/>
              </a:rPr>
              <a:t> = 526.32 ps</a:t>
            </a:r>
            <a:endParaRPr lang="en-GB" sz="2200" b="0" strike="noStrike" spc="-1">
              <a:latin typeface="Arial"/>
            </a:endParaRPr>
          </a:p>
          <a:p>
            <a:pPr algn="ctr"/>
            <a:r>
              <a:rPr lang="en-US" sz="2200" b="0" i="1" strike="noStrike" spc="-1">
                <a:solidFill>
                  <a:srgbClr val="FFFFFF"/>
                </a:solidFill>
                <a:latin typeface="Arial"/>
              </a:rPr>
              <a:t>R</a:t>
            </a:r>
            <a:r>
              <a:rPr lang="en-US" sz="2200" b="0" i="1" strike="noStrike" spc="-1" baseline="-25000">
                <a:solidFill>
                  <a:srgbClr val="FFFFFF"/>
                </a:solidFill>
                <a:latin typeface="Arial"/>
              </a:rPr>
              <a:t>ex</a:t>
            </a:r>
            <a:r>
              <a:rPr lang="en-US" sz="2200" b="0" strike="noStrike" spc="-1">
                <a:solidFill>
                  <a:srgbClr val="FFFFFF"/>
                </a:solidFill>
                <a:latin typeface="Arial"/>
              </a:rPr>
              <a:t> = 1.053</a:t>
            </a:r>
            <a:endParaRPr lang="en-GB" sz="2200" b="0" strike="noStrike" spc="-1">
              <a:latin typeface="Arial"/>
            </a:endParaRPr>
          </a:p>
        </p:txBody>
      </p:sp>
      <p:pic>
        <p:nvPicPr>
          <p:cNvPr id="585" name="Picture 584"/>
          <p:cNvPicPr/>
          <p:nvPr/>
        </p:nvPicPr>
        <p:blipFill>
          <a:blip r:embed="rId2"/>
          <a:stretch/>
        </p:blipFill>
        <p:spPr>
          <a:xfrm>
            <a:off x="5453280" y="4122000"/>
            <a:ext cx="3619080" cy="3437280"/>
          </a:xfrm>
          <a:prstGeom prst="rect">
            <a:avLst/>
          </a:prstGeom>
          <a:ln w="36000">
            <a:noFill/>
          </a:ln>
        </p:spPr>
      </p:pic>
      <p:pic>
        <p:nvPicPr>
          <p:cNvPr id="586" name="Picture 585"/>
          <p:cNvPicPr/>
          <p:nvPr/>
        </p:nvPicPr>
        <p:blipFill>
          <a:blip r:embed="rId3"/>
          <a:stretch/>
        </p:blipFill>
        <p:spPr>
          <a:xfrm>
            <a:off x="3426120" y="1385280"/>
            <a:ext cx="3313440" cy="2737080"/>
          </a:xfrm>
          <a:prstGeom prst="rect">
            <a:avLst/>
          </a:prstGeom>
          <a:ln w="36000">
            <a:noFill/>
          </a:ln>
        </p:spPr>
      </p:pic>
      <p:pic>
        <p:nvPicPr>
          <p:cNvPr id="587" name="Picture 586"/>
          <p:cNvPicPr/>
          <p:nvPr/>
        </p:nvPicPr>
        <p:blipFill>
          <a:blip r:embed="rId4"/>
          <a:stretch/>
        </p:blipFill>
        <p:spPr>
          <a:xfrm>
            <a:off x="72000" y="1398240"/>
            <a:ext cx="3103560" cy="3186720"/>
          </a:xfrm>
          <a:prstGeom prst="rect">
            <a:avLst/>
          </a:prstGeom>
          <a:ln w="36000">
            <a:noFill/>
          </a:ln>
        </p:spPr>
      </p:pic>
      <p:pic>
        <p:nvPicPr>
          <p:cNvPr id="588" name="Picture 587"/>
          <p:cNvPicPr/>
          <p:nvPr/>
        </p:nvPicPr>
        <p:blipFill>
          <a:blip r:embed="rId5"/>
          <a:stretch/>
        </p:blipFill>
        <p:spPr>
          <a:xfrm>
            <a:off x="6784560" y="1416240"/>
            <a:ext cx="3236040" cy="2688120"/>
          </a:xfrm>
          <a:prstGeom prst="rect">
            <a:avLst/>
          </a:prstGeom>
          <a:ln w="36000">
            <a:noFill/>
          </a:ln>
        </p:spPr>
      </p:pic>
      <p:sp>
        <p:nvSpPr>
          <p:cNvPr id="589" name="TextShape 3"/>
          <p:cNvSpPr txBox="1"/>
          <p:nvPr/>
        </p:nvSpPr>
        <p:spPr>
          <a:xfrm>
            <a:off x="7496280" y="0"/>
            <a:ext cx="2882880" cy="44856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000" b="0" i="1" strike="noStrike" spc="-1">
                <a:solidFill>
                  <a:srgbClr val="FFFFFF"/>
                </a:solidFill>
                <a:latin typeface="Arial"/>
              </a:rPr>
              <a:t>Model-free minimisation</a:t>
            </a:r>
            <a:endParaRPr lang="en-GB" sz="2000" b="0" strike="noStrike" spc="-1">
              <a:latin typeface="Arial"/>
            </a:endParaRPr>
          </a:p>
        </p:txBody>
      </p:sp>
      <p:grpSp>
        <p:nvGrpSpPr>
          <p:cNvPr id="590" name="Group 4"/>
          <p:cNvGrpSpPr/>
          <p:nvPr/>
        </p:nvGrpSpPr>
        <p:grpSpPr>
          <a:xfrm>
            <a:off x="335520" y="316080"/>
            <a:ext cx="9407880" cy="866160"/>
            <a:chOff x="335520" y="316080"/>
            <a:chExt cx="9407880" cy="866160"/>
          </a:xfrm>
        </p:grpSpPr>
        <p:sp>
          <p:nvSpPr>
            <p:cNvPr id="591" name="Rectangle 5"/>
            <p:cNvSpPr/>
            <p:nvPr/>
          </p:nvSpPr>
          <p:spPr>
            <a:xfrm>
              <a:off x="335520" y="468360"/>
              <a:ext cx="9407880" cy="560880"/>
            </a:xfrm>
            <a:prstGeom prst="rect">
              <a:avLst/>
            </a:prstGeom>
            <a:noFill/>
            <a:ln w="36000">
              <a:noFill/>
            </a:ln>
          </p:spPr>
        </p:sp>
        <p:sp>
          <p:nvSpPr>
            <p:cNvPr id="592" name="TextShape 6"/>
            <p:cNvSpPr txBox="1"/>
            <p:nvPr/>
          </p:nvSpPr>
          <p:spPr>
            <a:xfrm>
              <a:off x="335520" y="316080"/>
              <a:ext cx="9407880" cy="866160"/>
            </a:xfrm>
            <a:prstGeom prst="rect">
              <a:avLst/>
            </a:prstGeom>
            <a:noFill/>
            <a:ln w="36000">
              <a:noFill/>
            </a:ln>
          </p:spPr>
          <p:txBody>
            <a:bodyPr lIns="90000" tIns="46800" rIns="90000" bIns="46800" anchor="ctr">
              <a:noAutofit/>
            </a:bodyPr>
            <a:lstStyle/>
            <a:p>
              <a:pPr algn="ctr"/>
              <a:r>
                <a:rPr lang="en-US" sz="4400" b="0" strike="noStrike" spc="-1">
                  <a:solidFill>
                    <a:srgbClr val="FFFFFF"/>
                  </a:solidFill>
                  <a:latin typeface="Arial"/>
                </a:rPr>
                <a:t>The Modelfree bug</a:t>
              </a:r>
              <a:endParaRPr lang="en-GB" sz="4400" b="0" strike="noStrike" spc="-1">
                <a:latin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Picture 592"/>
          <p:cNvPicPr/>
          <p:nvPr/>
        </p:nvPicPr>
        <p:blipFill>
          <a:blip r:embed="rId2"/>
          <a:stretch/>
        </p:blipFill>
        <p:spPr>
          <a:xfrm>
            <a:off x="2359080" y="15840"/>
            <a:ext cx="7432200" cy="7543440"/>
          </a:xfrm>
          <a:prstGeom prst="rect">
            <a:avLst/>
          </a:prstGeom>
          <a:ln w="36000">
            <a:noFill/>
          </a:ln>
        </p:spPr>
      </p:pic>
      <p:sp>
        <p:nvSpPr>
          <p:cNvPr id="594" name="TextShape 1"/>
          <p:cNvSpPr txBox="1"/>
          <p:nvPr/>
        </p:nvSpPr>
        <p:spPr>
          <a:xfrm>
            <a:off x="200160" y="4823280"/>
            <a:ext cx="1764000" cy="1875600"/>
          </a:xfrm>
          <a:prstGeom prst="rect">
            <a:avLst/>
          </a:prstGeom>
          <a:noFill/>
          <a:ln w="36000">
            <a:noFill/>
          </a:ln>
        </p:spPr>
        <p:txBody>
          <a:bodyPr lIns="90000" tIns="46800" rIns="90000" bIns="46800">
            <a:noAutofit/>
          </a:bodyPr>
          <a:lstStyle/>
          <a:p>
            <a:pPr algn="ctr"/>
            <a:r>
              <a:rPr lang="en-GB" sz="2200" b="0" u="sng" strike="noStrike" spc="-1">
                <a:solidFill>
                  <a:srgbClr val="FFFFFF"/>
                </a:solidFill>
                <a:uFillTx/>
                <a:latin typeface="Arial"/>
              </a:rPr>
              <a:t>relax</a:t>
            </a:r>
            <a:endParaRPr lang="en-GB" sz="2200" b="0" strike="noStrike" spc="-1">
              <a:latin typeface="Arial"/>
            </a:endParaRPr>
          </a:p>
          <a:p>
            <a:pPr algn="ctr"/>
            <a:endParaRPr lang="en-GB" sz="2200" b="0" strike="noStrike" spc="-1">
              <a:latin typeface="Arial"/>
            </a:endParaRPr>
          </a:p>
          <a:p>
            <a:pPr algn="ctr"/>
            <a:r>
              <a:rPr lang="en-GB" sz="2200" b="0" i="1" strike="noStrike" spc="-1">
                <a:solidFill>
                  <a:srgbClr val="FFFFFF"/>
                </a:solidFill>
                <a:latin typeface="Arial"/>
              </a:rPr>
              <a:t>S</a:t>
            </a:r>
            <a:r>
              <a:rPr lang="en-GB" sz="2200" b="0" i="1" strike="noStrike" spc="-1" baseline="30000">
                <a:solidFill>
                  <a:srgbClr val="FFFFFF"/>
                </a:solidFill>
                <a:latin typeface="Arial"/>
              </a:rPr>
              <a:t>2</a:t>
            </a:r>
            <a:r>
              <a:rPr lang="en-GB" sz="2200" b="0" strike="noStrike" spc="-1">
                <a:solidFill>
                  <a:srgbClr val="FFFFFF"/>
                </a:solidFill>
                <a:latin typeface="Arial"/>
              </a:rPr>
              <a:t> = 0.970</a:t>
            </a:r>
            <a:endParaRPr lang="en-GB" sz="2200" b="0" strike="noStrike" spc="-1">
              <a:latin typeface="Arial"/>
            </a:endParaRPr>
          </a:p>
          <a:p>
            <a:pPr algn="ctr">
              <a:lnSpc>
                <a:spcPct val="92000"/>
              </a:lnSpc>
            </a:pPr>
            <a:r>
              <a:rPr lang="en-GB" sz="2200" b="0" i="1" strike="noStrike" spc="-1">
                <a:solidFill>
                  <a:srgbClr val="FFFFFF"/>
                </a:solidFill>
                <a:latin typeface="Symbol"/>
              </a:rPr>
              <a:t></a:t>
            </a:r>
            <a:r>
              <a:rPr lang="en-GB" sz="2200" b="0" i="1" strike="noStrike" spc="-1" baseline="-25000">
                <a:solidFill>
                  <a:srgbClr val="FFFFFF"/>
                </a:solidFill>
                <a:latin typeface="Arial"/>
              </a:rPr>
              <a:t>e</a:t>
            </a:r>
            <a:r>
              <a:rPr lang="en-GB" sz="2200" b="0" strike="noStrike" spc="-1">
                <a:solidFill>
                  <a:srgbClr val="FFFFFF"/>
                </a:solidFill>
                <a:latin typeface="Arial"/>
              </a:rPr>
              <a:t> = 2,048 ps</a:t>
            </a:r>
            <a:endParaRPr lang="en-GB" sz="2200" b="0" strike="noStrike" spc="-1">
              <a:latin typeface="Arial"/>
            </a:endParaRPr>
          </a:p>
          <a:p>
            <a:pPr algn="ctr"/>
            <a:r>
              <a:rPr lang="en-GB" sz="2200" b="0" i="1" strike="noStrike" spc="-1">
                <a:solidFill>
                  <a:srgbClr val="FFFFFF"/>
                </a:solidFill>
                <a:latin typeface="Arial"/>
              </a:rPr>
              <a:t>R</a:t>
            </a:r>
            <a:r>
              <a:rPr lang="en-GB" sz="2200" b="0" i="1" strike="noStrike" spc="-1" baseline="-25000">
                <a:solidFill>
                  <a:srgbClr val="FFFFFF"/>
                </a:solidFill>
                <a:latin typeface="Arial"/>
              </a:rPr>
              <a:t>ex</a:t>
            </a:r>
            <a:r>
              <a:rPr lang="en-GB" sz="2200" b="0" strike="noStrike" spc="-1">
                <a:solidFill>
                  <a:srgbClr val="FFFFFF"/>
                </a:solidFill>
                <a:latin typeface="Arial"/>
              </a:rPr>
              <a:t> = 0.149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595" name="TextShape 2"/>
          <p:cNvSpPr txBox="1"/>
          <p:nvPr/>
        </p:nvSpPr>
        <p:spPr>
          <a:xfrm>
            <a:off x="167040" y="1967040"/>
            <a:ext cx="1830600" cy="1875600"/>
          </a:xfrm>
          <a:prstGeom prst="rect">
            <a:avLst/>
          </a:prstGeom>
          <a:noFill/>
          <a:ln w="36000">
            <a:noFill/>
          </a:ln>
        </p:spPr>
        <p:txBody>
          <a:bodyPr lIns="90000" tIns="46800" rIns="90000" bIns="46800">
            <a:noAutofit/>
          </a:bodyPr>
          <a:lstStyle/>
          <a:p>
            <a:pPr algn="ctr"/>
            <a:r>
              <a:rPr lang="en-US" sz="2200" b="0" u="sng" strike="noStrike" spc="-1">
                <a:solidFill>
                  <a:srgbClr val="FFFFFF"/>
                </a:solidFill>
                <a:uFillTx/>
                <a:latin typeface="Arial"/>
              </a:rPr>
              <a:t>Modelfree</a:t>
            </a:r>
            <a:endParaRPr lang="en-GB" sz="2200" b="0" strike="noStrike" spc="-1">
              <a:latin typeface="Arial"/>
            </a:endParaRPr>
          </a:p>
          <a:p>
            <a:pPr algn="ctr"/>
            <a:endParaRPr lang="en-GB" sz="2200" b="0" strike="noStrike" spc="-1">
              <a:latin typeface="Arial"/>
            </a:endParaRPr>
          </a:p>
          <a:p>
            <a:pPr algn="ctr"/>
            <a:r>
              <a:rPr lang="en-US" sz="2200" b="0" i="1" strike="noStrike" spc="-1">
                <a:solidFill>
                  <a:srgbClr val="FFFFFF"/>
                </a:solidFill>
                <a:latin typeface="Arial"/>
              </a:rPr>
              <a:t>S</a:t>
            </a:r>
            <a:r>
              <a:rPr lang="en-US" sz="2200" b="0" i="1" strike="noStrike" spc="-1" baseline="30000">
                <a:solidFill>
                  <a:srgbClr val="FFFFFF"/>
                </a:solidFill>
                <a:latin typeface="Arial"/>
              </a:rPr>
              <a:t>2</a:t>
            </a:r>
            <a:r>
              <a:rPr lang="en-US" sz="2200" b="0" strike="noStrike" spc="-1">
                <a:solidFill>
                  <a:srgbClr val="FFFFFF"/>
                </a:solidFill>
                <a:latin typeface="Arial"/>
              </a:rPr>
              <a:t> = 0.947</a:t>
            </a:r>
            <a:endParaRPr lang="en-GB" sz="2200" b="0" strike="noStrike" spc="-1">
              <a:latin typeface="Arial"/>
            </a:endParaRPr>
          </a:p>
          <a:p>
            <a:pPr algn="ctr">
              <a:lnSpc>
                <a:spcPct val="92000"/>
              </a:lnSpc>
            </a:pPr>
            <a:r>
              <a:rPr lang="en-US" sz="2200" b="0" i="1" strike="noStrike" spc="-1">
                <a:solidFill>
                  <a:srgbClr val="FFFFFF"/>
                </a:solidFill>
                <a:latin typeface="Symbol"/>
              </a:rPr>
              <a:t></a:t>
            </a:r>
            <a:r>
              <a:rPr lang="en-US" sz="2200" b="0" i="1" strike="noStrike" spc="-1" baseline="-25000">
                <a:solidFill>
                  <a:srgbClr val="FFFFFF"/>
                </a:solidFill>
                <a:latin typeface="Arial"/>
              </a:rPr>
              <a:t>e</a:t>
            </a:r>
            <a:r>
              <a:rPr lang="en-US" sz="2200" b="0" strike="noStrike" spc="-1">
                <a:solidFill>
                  <a:srgbClr val="FFFFFF"/>
                </a:solidFill>
                <a:latin typeface="Arial"/>
              </a:rPr>
              <a:t> = 10,000 ps</a:t>
            </a:r>
            <a:endParaRPr lang="en-GB" sz="2200" b="0" strike="noStrike" spc="-1">
              <a:latin typeface="Arial"/>
            </a:endParaRPr>
          </a:p>
          <a:p>
            <a:pPr algn="ctr"/>
            <a:r>
              <a:rPr lang="en-US" sz="2200" b="0" i="1" strike="noStrike" spc="-1">
                <a:solidFill>
                  <a:srgbClr val="FFFFFF"/>
                </a:solidFill>
                <a:latin typeface="Arial"/>
              </a:rPr>
              <a:t>R</a:t>
            </a:r>
            <a:r>
              <a:rPr lang="en-US" sz="2200" b="0" i="1" strike="noStrike" spc="-1" baseline="-25000">
                <a:solidFill>
                  <a:srgbClr val="FFFFFF"/>
                </a:solidFill>
                <a:latin typeface="Arial"/>
              </a:rPr>
              <a:t>ex</a:t>
            </a:r>
            <a:r>
              <a:rPr lang="en-US" sz="2200" b="0" strike="noStrike" spc="-1">
                <a:solidFill>
                  <a:srgbClr val="FFFFFF"/>
                </a:solidFill>
                <a:latin typeface="Arial"/>
              </a:rPr>
              <a:t> = 0</a:t>
            </a:r>
            <a:endParaRPr lang="en-GB" sz="2200" b="0" strike="noStrike" spc="-1">
              <a:latin typeface="Arial"/>
            </a:endParaRPr>
          </a:p>
        </p:txBody>
      </p:sp>
      <p:grpSp>
        <p:nvGrpSpPr>
          <p:cNvPr id="596" name="Group 3"/>
          <p:cNvGrpSpPr/>
          <p:nvPr/>
        </p:nvGrpSpPr>
        <p:grpSpPr>
          <a:xfrm>
            <a:off x="335160" y="311400"/>
            <a:ext cx="9407880" cy="866160"/>
            <a:chOff x="335160" y="311400"/>
            <a:chExt cx="9407880" cy="866160"/>
          </a:xfrm>
        </p:grpSpPr>
        <p:sp>
          <p:nvSpPr>
            <p:cNvPr id="597" name="Rectangle 4"/>
            <p:cNvSpPr/>
            <p:nvPr/>
          </p:nvSpPr>
          <p:spPr>
            <a:xfrm>
              <a:off x="335160" y="415800"/>
              <a:ext cx="9407880" cy="657360"/>
            </a:xfrm>
            <a:prstGeom prst="rect">
              <a:avLst/>
            </a:prstGeom>
            <a:noFill/>
            <a:ln w="36000">
              <a:noFill/>
            </a:ln>
          </p:spPr>
        </p:sp>
        <p:sp>
          <p:nvSpPr>
            <p:cNvPr id="598" name="TextShape 5"/>
            <p:cNvSpPr txBox="1"/>
            <p:nvPr/>
          </p:nvSpPr>
          <p:spPr>
            <a:xfrm>
              <a:off x="335160" y="311400"/>
              <a:ext cx="9407880" cy="866160"/>
            </a:xfrm>
            <a:prstGeom prst="rect">
              <a:avLst/>
            </a:prstGeom>
            <a:noFill/>
            <a:ln w="36000">
              <a:noFill/>
            </a:ln>
          </p:spPr>
          <p:txBody>
            <a:bodyPr lIns="90000" tIns="46800" rIns="90000" bIns="46800" anchor="ctr">
              <a:noAutofit/>
            </a:bodyPr>
            <a:lstStyle/>
            <a:p>
              <a:pPr algn="ctr"/>
              <a:r>
                <a:rPr lang="en-US" sz="4400" b="0" strike="noStrike" spc="-1">
                  <a:solidFill>
                    <a:srgbClr val="FFFFFF"/>
                  </a:solidFill>
                  <a:latin typeface="Arial"/>
                </a:rPr>
                <a:t>Stuck at the limits</a:t>
              </a:r>
              <a:endParaRPr lang="en-GB" sz="4400" b="0" strike="noStrike" spc="-1">
                <a:latin typeface="Arial"/>
              </a:endParaRPr>
            </a:p>
          </p:txBody>
        </p:sp>
      </p:grpSp>
      <p:sp>
        <p:nvSpPr>
          <p:cNvPr id="599" name="TextShape 6"/>
          <p:cNvSpPr txBox="1"/>
          <p:nvPr/>
        </p:nvSpPr>
        <p:spPr>
          <a:xfrm>
            <a:off x="7496640" y="0"/>
            <a:ext cx="2882880" cy="44856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000" b="0" i="1" strike="noStrike" spc="-1">
                <a:solidFill>
                  <a:srgbClr val="FFFFFF"/>
                </a:solidFill>
                <a:latin typeface="Arial"/>
              </a:rPr>
              <a:t>Model-free minimisation</a:t>
            </a:r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TextShape 1"/>
          <p:cNvSpPr txBox="1"/>
          <p:nvPr/>
        </p:nvSpPr>
        <p:spPr>
          <a:xfrm>
            <a:off x="2857320" y="4983120"/>
            <a:ext cx="1764000" cy="1875600"/>
          </a:xfrm>
          <a:prstGeom prst="rect">
            <a:avLst/>
          </a:prstGeom>
          <a:noFill/>
          <a:ln w="36000">
            <a:noFill/>
          </a:ln>
        </p:spPr>
        <p:txBody>
          <a:bodyPr lIns="90000" tIns="46800" rIns="90000" bIns="46800">
            <a:noAutofit/>
          </a:bodyPr>
          <a:lstStyle/>
          <a:p>
            <a:pPr algn="ctr"/>
            <a:r>
              <a:rPr lang="en-GB" sz="2200" b="0" u="sng" strike="noStrike" spc="-1">
                <a:solidFill>
                  <a:srgbClr val="FFFFFF"/>
                </a:solidFill>
                <a:uFillTx/>
                <a:latin typeface="Arial"/>
              </a:rPr>
              <a:t>relax</a:t>
            </a:r>
            <a:endParaRPr lang="en-GB" sz="2200" b="0" strike="noStrike" spc="-1">
              <a:latin typeface="Arial"/>
            </a:endParaRPr>
          </a:p>
          <a:p>
            <a:pPr algn="ctr"/>
            <a:endParaRPr lang="en-GB" sz="2200" b="0" strike="noStrike" spc="-1">
              <a:latin typeface="Arial"/>
            </a:endParaRPr>
          </a:p>
          <a:p>
            <a:pPr algn="ctr"/>
            <a:r>
              <a:rPr lang="en-GB" sz="2200" b="0" i="1" strike="noStrike" spc="-1">
                <a:solidFill>
                  <a:srgbClr val="FFFFFF"/>
                </a:solidFill>
                <a:latin typeface="Arial"/>
              </a:rPr>
              <a:t>S</a:t>
            </a:r>
            <a:r>
              <a:rPr lang="en-GB" sz="2200" b="0" i="1" strike="noStrike" spc="-1" baseline="30000">
                <a:solidFill>
                  <a:srgbClr val="FFFFFF"/>
                </a:solidFill>
                <a:latin typeface="Arial"/>
              </a:rPr>
              <a:t>2</a:t>
            </a:r>
            <a:r>
              <a:rPr lang="en-GB" sz="2200" b="0" strike="noStrike" spc="-1">
                <a:solidFill>
                  <a:srgbClr val="FFFFFF"/>
                </a:solidFill>
                <a:latin typeface="Arial"/>
              </a:rPr>
              <a:t> = 0.970</a:t>
            </a:r>
            <a:endParaRPr lang="en-GB" sz="2200" b="0" strike="noStrike" spc="-1">
              <a:latin typeface="Arial"/>
            </a:endParaRPr>
          </a:p>
          <a:p>
            <a:pPr algn="ctr">
              <a:lnSpc>
                <a:spcPct val="92000"/>
              </a:lnSpc>
            </a:pPr>
            <a:r>
              <a:rPr lang="en-GB" sz="2200" b="0" i="1" strike="noStrike" spc="-1">
                <a:solidFill>
                  <a:srgbClr val="FFFFFF"/>
                </a:solidFill>
                <a:latin typeface="Symbol"/>
              </a:rPr>
              <a:t></a:t>
            </a:r>
            <a:r>
              <a:rPr lang="en-GB" sz="2200" b="0" i="1" strike="noStrike" spc="-1" baseline="-25000">
                <a:solidFill>
                  <a:srgbClr val="FFFFFF"/>
                </a:solidFill>
                <a:latin typeface="Arial"/>
              </a:rPr>
              <a:t>e</a:t>
            </a:r>
            <a:r>
              <a:rPr lang="en-GB" sz="2200" b="0" strike="noStrike" spc="-1">
                <a:solidFill>
                  <a:srgbClr val="FFFFFF"/>
                </a:solidFill>
                <a:latin typeface="Arial"/>
              </a:rPr>
              <a:t> = 2,048 ps</a:t>
            </a:r>
            <a:endParaRPr lang="en-GB" sz="2200" b="0" strike="noStrike" spc="-1">
              <a:latin typeface="Arial"/>
            </a:endParaRPr>
          </a:p>
          <a:p>
            <a:pPr algn="ctr"/>
            <a:r>
              <a:rPr lang="en-GB" sz="2200" b="0" i="1" strike="noStrike" spc="-1">
                <a:solidFill>
                  <a:srgbClr val="FFFFFF"/>
                </a:solidFill>
                <a:latin typeface="Arial"/>
              </a:rPr>
              <a:t>R</a:t>
            </a:r>
            <a:r>
              <a:rPr lang="en-GB" sz="2200" b="0" i="1" strike="noStrike" spc="-1" baseline="-25000">
                <a:solidFill>
                  <a:srgbClr val="FFFFFF"/>
                </a:solidFill>
                <a:latin typeface="Arial"/>
              </a:rPr>
              <a:t>ex</a:t>
            </a:r>
            <a:r>
              <a:rPr lang="en-GB" sz="2200" b="0" strike="noStrike" spc="-1">
                <a:solidFill>
                  <a:srgbClr val="FFFFFF"/>
                </a:solidFill>
                <a:latin typeface="Arial"/>
              </a:rPr>
              <a:t> = 0.149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601" name="TextShape 2"/>
          <p:cNvSpPr txBox="1"/>
          <p:nvPr/>
        </p:nvSpPr>
        <p:spPr>
          <a:xfrm>
            <a:off x="625680" y="4983120"/>
            <a:ext cx="1830600" cy="1875600"/>
          </a:xfrm>
          <a:prstGeom prst="rect">
            <a:avLst/>
          </a:prstGeom>
          <a:noFill/>
          <a:ln w="36000">
            <a:noFill/>
          </a:ln>
        </p:spPr>
        <p:txBody>
          <a:bodyPr lIns="90000" tIns="46800" rIns="90000" bIns="46800">
            <a:noAutofit/>
          </a:bodyPr>
          <a:lstStyle/>
          <a:p>
            <a:pPr algn="ctr"/>
            <a:r>
              <a:rPr lang="en-US" sz="2200" b="0" u="sng" strike="noStrike" spc="-1">
                <a:solidFill>
                  <a:srgbClr val="FFFFFF"/>
                </a:solidFill>
                <a:uFillTx/>
                <a:latin typeface="Arial"/>
              </a:rPr>
              <a:t>Modelfree</a:t>
            </a:r>
            <a:endParaRPr lang="en-GB" sz="2200" b="0" strike="noStrike" spc="-1">
              <a:latin typeface="Arial"/>
            </a:endParaRPr>
          </a:p>
          <a:p>
            <a:pPr algn="ctr"/>
            <a:endParaRPr lang="en-GB" sz="2200" b="0" strike="noStrike" spc="-1">
              <a:latin typeface="Arial"/>
            </a:endParaRPr>
          </a:p>
          <a:p>
            <a:pPr algn="ctr"/>
            <a:r>
              <a:rPr lang="en-US" sz="2200" b="0" i="1" strike="noStrike" spc="-1">
                <a:solidFill>
                  <a:srgbClr val="FFFFFF"/>
                </a:solidFill>
                <a:latin typeface="Arial"/>
              </a:rPr>
              <a:t>S</a:t>
            </a:r>
            <a:r>
              <a:rPr lang="en-US" sz="2200" b="0" i="1" strike="noStrike" spc="-1" baseline="30000">
                <a:solidFill>
                  <a:srgbClr val="FFFFFF"/>
                </a:solidFill>
                <a:latin typeface="Arial"/>
              </a:rPr>
              <a:t>2</a:t>
            </a:r>
            <a:r>
              <a:rPr lang="en-US" sz="2200" b="0" strike="noStrike" spc="-1">
                <a:solidFill>
                  <a:srgbClr val="FFFFFF"/>
                </a:solidFill>
                <a:latin typeface="Arial"/>
              </a:rPr>
              <a:t> = 0.947</a:t>
            </a:r>
            <a:endParaRPr lang="en-GB" sz="2200" b="0" strike="noStrike" spc="-1">
              <a:latin typeface="Arial"/>
            </a:endParaRPr>
          </a:p>
          <a:p>
            <a:pPr algn="ctr">
              <a:lnSpc>
                <a:spcPct val="92000"/>
              </a:lnSpc>
            </a:pPr>
            <a:r>
              <a:rPr lang="en-US" sz="2200" b="0" i="1" strike="noStrike" spc="-1">
                <a:solidFill>
                  <a:srgbClr val="FFFFFF"/>
                </a:solidFill>
                <a:latin typeface="Symbol"/>
              </a:rPr>
              <a:t></a:t>
            </a:r>
            <a:r>
              <a:rPr lang="en-US" sz="2200" b="0" i="1" strike="noStrike" spc="-1" baseline="-25000">
                <a:solidFill>
                  <a:srgbClr val="FFFFFF"/>
                </a:solidFill>
                <a:latin typeface="Arial"/>
              </a:rPr>
              <a:t>e</a:t>
            </a:r>
            <a:r>
              <a:rPr lang="en-US" sz="2200" b="0" strike="noStrike" spc="-1">
                <a:solidFill>
                  <a:srgbClr val="FFFFFF"/>
                </a:solidFill>
                <a:latin typeface="Arial"/>
              </a:rPr>
              <a:t> = 10,000 ps</a:t>
            </a:r>
            <a:endParaRPr lang="en-GB" sz="2200" b="0" strike="noStrike" spc="-1">
              <a:latin typeface="Arial"/>
            </a:endParaRPr>
          </a:p>
          <a:p>
            <a:pPr algn="ctr"/>
            <a:r>
              <a:rPr lang="en-US" sz="2200" b="0" i="1" strike="noStrike" spc="-1">
                <a:solidFill>
                  <a:srgbClr val="FFFFFF"/>
                </a:solidFill>
                <a:latin typeface="Arial"/>
              </a:rPr>
              <a:t>R</a:t>
            </a:r>
            <a:r>
              <a:rPr lang="en-US" sz="2200" b="0" i="1" strike="noStrike" spc="-1" baseline="-25000">
                <a:solidFill>
                  <a:srgbClr val="FFFFFF"/>
                </a:solidFill>
                <a:latin typeface="Arial"/>
              </a:rPr>
              <a:t>ex</a:t>
            </a:r>
            <a:r>
              <a:rPr lang="en-US" sz="2200" b="0" strike="noStrike" spc="-1">
                <a:solidFill>
                  <a:srgbClr val="FFFFFF"/>
                </a:solidFill>
                <a:latin typeface="Arial"/>
              </a:rPr>
              <a:t> = 0</a:t>
            </a:r>
            <a:endParaRPr lang="en-GB" sz="2200" b="0" strike="noStrike" spc="-1">
              <a:latin typeface="Arial"/>
            </a:endParaRPr>
          </a:p>
        </p:txBody>
      </p:sp>
      <p:pic>
        <p:nvPicPr>
          <p:cNvPr id="602" name="Picture 601"/>
          <p:cNvPicPr/>
          <p:nvPr/>
        </p:nvPicPr>
        <p:blipFill>
          <a:blip r:embed="rId2"/>
          <a:stretch/>
        </p:blipFill>
        <p:spPr>
          <a:xfrm>
            <a:off x="5311800" y="4265640"/>
            <a:ext cx="3183480" cy="3231000"/>
          </a:xfrm>
          <a:prstGeom prst="rect">
            <a:avLst/>
          </a:prstGeom>
          <a:ln w="36000">
            <a:noFill/>
          </a:ln>
        </p:spPr>
      </p:pic>
      <p:pic>
        <p:nvPicPr>
          <p:cNvPr id="603" name="Picture 602"/>
          <p:cNvPicPr/>
          <p:nvPr/>
        </p:nvPicPr>
        <p:blipFill>
          <a:blip r:embed="rId3"/>
          <a:stretch/>
        </p:blipFill>
        <p:spPr>
          <a:xfrm>
            <a:off x="81360" y="1479960"/>
            <a:ext cx="2985480" cy="3258720"/>
          </a:xfrm>
          <a:prstGeom prst="rect">
            <a:avLst/>
          </a:prstGeom>
          <a:ln w="36000">
            <a:noFill/>
          </a:ln>
        </p:spPr>
      </p:pic>
      <p:pic>
        <p:nvPicPr>
          <p:cNvPr id="604" name="Picture 603"/>
          <p:cNvPicPr/>
          <p:nvPr/>
        </p:nvPicPr>
        <p:blipFill>
          <a:blip r:embed="rId4"/>
          <a:stretch/>
        </p:blipFill>
        <p:spPr>
          <a:xfrm>
            <a:off x="3287880" y="1432800"/>
            <a:ext cx="3163680" cy="2770920"/>
          </a:xfrm>
          <a:prstGeom prst="rect">
            <a:avLst/>
          </a:prstGeom>
          <a:ln w="36000">
            <a:noFill/>
          </a:ln>
        </p:spPr>
      </p:pic>
      <p:pic>
        <p:nvPicPr>
          <p:cNvPr id="605" name="Picture 604"/>
          <p:cNvPicPr/>
          <p:nvPr/>
        </p:nvPicPr>
        <p:blipFill>
          <a:blip r:embed="rId5"/>
          <a:stretch/>
        </p:blipFill>
        <p:spPr>
          <a:xfrm>
            <a:off x="6697440" y="1477440"/>
            <a:ext cx="3283920" cy="2720520"/>
          </a:xfrm>
          <a:prstGeom prst="rect">
            <a:avLst/>
          </a:prstGeom>
          <a:ln w="36000">
            <a:noFill/>
          </a:ln>
        </p:spPr>
      </p:pic>
      <p:sp>
        <p:nvSpPr>
          <p:cNvPr id="606" name="TextShape 3"/>
          <p:cNvSpPr txBox="1"/>
          <p:nvPr/>
        </p:nvSpPr>
        <p:spPr>
          <a:xfrm>
            <a:off x="7496280" y="0"/>
            <a:ext cx="2882880" cy="44856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000" b="0" i="1" strike="noStrike" spc="-1">
                <a:solidFill>
                  <a:srgbClr val="FFFFFF"/>
                </a:solidFill>
                <a:latin typeface="Arial"/>
              </a:rPr>
              <a:t>Model-free minimisation</a:t>
            </a:r>
            <a:endParaRPr lang="en-GB" sz="2000" b="0" strike="noStrike" spc="-1">
              <a:latin typeface="Arial"/>
            </a:endParaRPr>
          </a:p>
        </p:txBody>
      </p:sp>
      <p:grpSp>
        <p:nvGrpSpPr>
          <p:cNvPr id="607" name="Group 4"/>
          <p:cNvGrpSpPr/>
          <p:nvPr/>
        </p:nvGrpSpPr>
        <p:grpSpPr>
          <a:xfrm>
            <a:off x="335520" y="311760"/>
            <a:ext cx="9407880" cy="866160"/>
            <a:chOff x="335520" y="311760"/>
            <a:chExt cx="9407880" cy="866160"/>
          </a:xfrm>
        </p:grpSpPr>
        <p:sp>
          <p:nvSpPr>
            <p:cNvPr id="608" name="Rectangle 5"/>
            <p:cNvSpPr/>
            <p:nvPr/>
          </p:nvSpPr>
          <p:spPr>
            <a:xfrm>
              <a:off x="335520" y="416160"/>
              <a:ext cx="9407880" cy="657360"/>
            </a:xfrm>
            <a:prstGeom prst="rect">
              <a:avLst/>
            </a:prstGeom>
            <a:noFill/>
            <a:ln w="36000">
              <a:noFill/>
            </a:ln>
          </p:spPr>
        </p:sp>
        <p:sp>
          <p:nvSpPr>
            <p:cNvPr id="609" name="TextShape 6"/>
            <p:cNvSpPr txBox="1"/>
            <p:nvPr/>
          </p:nvSpPr>
          <p:spPr>
            <a:xfrm>
              <a:off x="335520" y="311760"/>
              <a:ext cx="9407880" cy="866160"/>
            </a:xfrm>
            <a:prstGeom prst="rect">
              <a:avLst/>
            </a:prstGeom>
            <a:noFill/>
            <a:ln w="36000">
              <a:noFill/>
            </a:ln>
          </p:spPr>
          <p:txBody>
            <a:bodyPr lIns="90000" tIns="46800" rIns="90000" bIns="46800" anchor="ctr">
              <a:noAutofit/>
            </a:bodyPr>
            <a:lstStyle/>
            <a:p>
              <a:pPr algn="ctr"/>
              <a:r>
                <a:rPr lang="en-US" sz="4400" b="0" strike="noStrike" spc="-1">
                  <a:solidFill>
                    <a:srgbClr val="FFFFFF"/>
                  </a:solidFill>
                  <a:latin typeface="Arial"/>
                </a:rPr>
                <a:t>Stuck at the limits</a:t>
              </a:r>
              <a:endParaRPr lang="en-GB" sz="4400" b="0" strike="noStrike" spc="-1">
                <a:latin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Picture 609"/>
          <p:cNvPicPr/>
          <p:nvPr/>
        </p:nvPicPr>
        <p:blipFill>
          <a:blip r:embed="rId2"/>
          <a:stretch/>
        </p:blipFill>
        <p:spPr>
          <a:xfrm>
            <a:off x="2625480" y="861480"/>
            <a:ext cx="7021800" cy="6697800"/>
          </a:xfrm>
          <a:prstGeom prst="rect">
            <a:avLst/>
          </a:prstGeom>
          <a:ln w="36000">
            <a:noFill/>
          </a:ln>
        </p:spPr>
      </p:pic>
      <p:grpSp>
        <p:nvGrpSpPr>
          <p:cNvPr id="611" name="Group 1"/>
          <p:cNvGrpSpPr/>
          <p:nvPr/>
        </p:nvGrpSpPr>
        <p:grpSpPr>
          <a:xfrm>
            <a:off x="335160" y="316440"/>
            <a:ext cx="9407880" cy="866160"/>
            <a:chOff x="335160" y="316440"/>
            <a:chExt cx="9407880" cy="866160"/>
          </a:xfrm>
        </p:grpSpPr>
        <p:sp>
          <p:nvSpPr>
            <p:cNvPr id="612" name="Rectangle 2"/>
            <p:cNvSpPr/>
            <p:nvPr/>
          </p:nvSpPr>
          <p:spPr>
            <a:xfrm>
              <a:off x="335160" y="389520"/>
              <a:ext cx="9407880" cy="719280"/>
            </a:xfrm>
            <a:prstGeom prst="rect">
              <a:avLst/>
            </a:prstGeom>
            <a:noFill/>
            <a:ln w="36000">
              <a:noFill/>
            </a:ln>
          </p:spPr>
        </p:sp>
        <p:sp>
          <p:nvSpPr>
            <p:cNvPr id="613" name="TextShape 3"/>
            <p:cNvSpPr txBox="1"/>
            <p:nvPr/>
          </p:nvSpPr>
          <p:spPr>
            <a:xfrm>
              <a:off x="335160" y="316440"/>
              <a:ext cx="9407880" cy="866160"/>
            </a:xfrm>
            <a:prstGeom prst="rect">
              <a:avLst/>
            </a:prstGeom>
            <a:noFill/>
            <a:ln w="36000">
              <a:noFill/>
            </a:ln>
          </p:spPr>
          <p:txBody>
            <a:bodyPr lIns="90000" tIns="46800" rIns="90000" bIns="46800" anchor="ctr">
              <a:noAutofit/>
            </a:bodyPr>
            <a:lstStyle/>
            <a:p>
              <a:pPr algn="ctr"/>
              <a:r>
                <a:rPr lang="en-US" sz="4400" b="0" strike="noStrike" spc="-1">
                  <a:solidFill>
                    <a:srgbClr val="FFFFFF"/>
                  </a:solidFill>
                  <a:latin typeface="Arial"/>
                </a:rPr>
                <a:t>Incomplete </a:t>
              </a:r>
              <a:r>
                <a:rPr lang="en-GB" sz="4400" b="0" strike="noStrike" spc="-1">
                  <a:solidFill>
                    <a:srgbClr val="FFFFFF"/>
                  </a:solidFill>
                  <a:latin typeface="Arial"/>
                </a:rPr>
                <a:t>minimisation</a:t>
              </a:r>
              <a:endParaRPr lang="en-GB" sz="4400" b="0" strike="noStrike" spc="-1">
                <a:latin typeface="Arial"/>
              </a:endParaRPr>
            </a:p>
          </p:txBody>
        </p:sp>
      </p:grpSp>
      <p:sp>
        <p:nvSpPr>
          <p:cNvPr id="614" name="TextShape 4"/>
          <p:cNvSpPr txBox="1"/>
          <p:nvPr/>
        </p:nvSpPr>
        <p:spPr>
          <a:xfrm>
            <a:off x="203040" y="4823280"/>
            <a:ext cx="1764000" cy="1909800"/>
          </a:xfrm>
          <a:prstGeom prst="rect">
            <a:avLst/>
          </a:prstGeom>
          <a:noFill/>
          <a:ln w="36000">
            <a:noFill/>
          </a:ln>
        </p:spPr>
        <p:txBody>
          <a:bodyPr lIns="90000" tIns="46800" rIns="90000" bIns="46800">
            <a:noAutofit/>
          </a:bodyPr>
          <a:lstStyle/>
          <a:p>
            <a:pPr algn="ctr"/>
            <a:r>
              <a:rPr lang="en-GB" sz="2200" b="0" u="sng" strike="noStrike" spc="-1">
                <a:solidFill>
                  <a:srgbClr val="FFFFFF"/>
                </a:solidFill>
                <a:uFillTx/>
                <a:latin typeface="Arial"/>
              </a:rPr>
              <a:t>relax</a:t>
            </a:r>
            <a:endParaRPr lang="en-GB" sz="2200" b="0" strike="noStrike" spc="-1">
              <a:latin typeface="Arial"/>
            </a:endParaRPr>
          </a:p>
          <a:p>
            <a:pPr algn="ctr"/>
            <a:endParaRPr lang="en-GB" sz="2200" b="0" strike="noStrike" spc="-1">
              <a:latin typeface="Arial"/>
            </a:endParaRPr>
          </a:p>
          <a:p>
            <a:pPr algn="ctr"/>
            <a:r>
              <a:rPr lang="en-GB" sz="2200" b="0" i="1" strike="noStrike" spc="-1">
                <a:solidFill>
                  <a:srgbClr val="FFFFFF"/>
                </a:solidFill>
                <a:latin typeface="Arial"/>
              </a:rPr>
              <a:t>S</a:t>
            </a:r>
            <a:r>
              <a:rPr lang="en-GB" sz="2200" b="0" i="1" strike="noStrike" spc="-1" baseline="-25000">
                <a:solidFill>
                  <a:srgbClr val="FFFFFF"/>
                </a:solidFill>
                <a:latin typeface="Arial"/>
              </a:rPr>
              <a:t>f</a:t>
            </a:r>
            <a:r>
              <a:rPr lang="en-GB" sz="2200" b="0" i="1" strike="noStrike" spc="-1" baseline="30000">
                <a:solidFill>
                  <a:srgbClr val="FFFFFF"/>
                </a:solidFill>
                <a:latin typeface="Arial"/>
              </a:rPr>
              <a:t>2</a:t>
            </a:r>
            <a:r>
              <a:rPr lang="en-GB" sz="2200" b="0" strike="noStrike" spc="-1">
                <a:solidFill>
                  <a:srgbClr val="FFFFFF"/>
                </a:solidFill>
                <a:latin typeface="Arial"/>
              </a:rPr>
              <a:t> = 0.952</a:t>
            </a:r>
            <a:endParaRPr lang="en-GB" sz="2200" b="0" strike="noStrike" spc="-1">
              <a:latin typeface="Arial"/>
            </a:endParaRPr>
          </a:p>
          <a:p>
            <a:pPr algn="ctr"/>
            <a:r>
              <a:rPr lang="en-GB" sz="2200" b="0" i="1" strike="noStrike" spc="-1">
                <a:solidFill>
                  <a:srgbClr val="FFFFFF"/>
                </a:solidFill>
                <a:latin typeface="Arial"/>
              </a:rPr>
              <a:t>S</a:t>
            </a:r>
            <a:r>
              <a:rPr lang="en-GB" sz="2200" b="0" i="1" strike="noStrike" spc="-1" baseline="-25000">
                <a:solidFill>
                  <a:srgbClr val="FFFFFF"/>
                </a:solidFill>
                <a:latin typeface="Arial"/>
              </a:rPr>
              <a:t>s</a:t>
            </a:r>
            <a:r>
              <a:rPr lang="en-GB" sz="2200" b="0" i="1" strike="noStrike" spc="-1" baseline="30000">
                <a:solidFill>
                  <a:srgbClr val="FFFFFF"/>
                </a:solidFill>
                <a:latin typeface="Arial"/>
              </a:rPr>
              <a:t>2</a:t>
            </a:r>
            <a:r>
              <a:rPr lang="en-GB" sz="2200" b="0" strike="noStrike" spc="-1">
                <a:solidFill>
                  <a:srgbClr val="FFFFFF"/>
                </a:solidFill>
                <a:latin typeface="Arial"/>
              </a:rPr>
              <a:t> = 0.582</a:t>
            </a:r>
            <a:endParaRPr lang="en-GB" sz="2200" b="0" strike="noStrike" spc="-1">
              <a:latin typeface="Arial"/>
            </a:endParaRPr>
          </a:p>
          <a:p>
            <a:pPr algn="ctr">
              <a:lnSpc>
                <a:spcPct val="92000"/>
              </a:lnSpc>
            </a:pPr>
            <a:r>
              <a:rPr lang="en-GB" sz="2200" b="0" i="1" strike="noStrike" spc="-1">
                <a:solidFill>
                  <a:srgbClr val="FFFFFF"/>
                </a:solidFill>
                <a:latin typeface="Symbol"/>
              </a:rPr>
              <a:t></a:t>
            </a:r>
            <a:r>
              <a:rPr lang="en-GB" sz="2200" b="0" i="1" strike="noStrike" spc="-1" baseline="-25000">
                <a:solidFill>
                  <a:srgbClr val="FFFFFF"/>
                </a:solidFill>
                <a:latin typeface="Arial"/>
              </a:rPr>
              <a:t>s</a:t>
            </a:r>
            <a:r>
              <a:rPr lang="en-GB" sz="2200" b="0" strike="noStrike" spc="-1">
                <a:solidFill>
                  <a:srgbClr val="FFFFFF"/>
                </a:solidFill>
                <a:latin typeface="Arial"/>
              </a:rPr>
              <a:t> = 32 ps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615" name="TextShape 5"/>
          <p:cNvSpPr txBox="1"/>
          <p:nvPr/>
        </p:nvSpPr>
        <p:spPr>
          <a:xfrm>
            <a:off x="167040" y="1967040"/>
            <a:ext cx="1830600" cy="1909800"/>
          </a:xfrm>
          <a:prstGeom prst="rect">
            <a:avLst/>
          </a:prstGeom>
          <a:noFill/>
          <a:ln w="36000">
            <a:noFill/>
          </a:ln>
        </p:spPr>
        <p:txBody>
          <a:bodyPr lIns="90000" tIns="46800" rIns="90000" bIns="46800">
            <a:noAutofit/>
          </a:bodyPr>
          <a:lstStyle/>
          <a:p>
            <a:pPr algn="ctr"/>
            <a:r>
              <a:rPr lang="en-US" sz="2200" b="0" u="sng" strike="noStrike" spc="-1">
                <a:solidFill>
                  <a:srgbClr val="FFFFFF"/>
                </a:solidFill>
                <a:uFillTx/>
                <a:latin typeface="Arial"/>
              </a:rPr>
              <a:t>Modelfree</a:t>
            </a:r>
            <a:endParaRPr lang="en-GB" sz="2200" b="0" strike="noStrike" spc="-1">
              <a:latin typeface="Arial"/>
            </a:endParaRPr>
          </a:p>
          <a:p>
            <a:pPr algn="ctr"/>
            <a:endParaRPr lang="en-GB" sz="2200" b="0" strike="noStrike" spc="-1">
              <a:latin typeface="Arial"/>
            </a:endParaRPr>
          </a:p>
          <a:p>
            <a:pPr algn="ctr"/>
            <a:r>
              <a:rPr lang="en-US" sz="2200" b="0" i="1" strike="noStrike" spc="-1">
                <a:solidFill>
                  <a:srgbClr val="FFFFFF"/>
                </a:solidFill>
                <a:latin typeface="Arial"/>
              </a:rPr>
              <a:t>S</a:t>
            </a:r>
            <a:r>
              <a:rPr lang="en-US" sz="2200" b="0" i="1" strike="noStrike" spc="-1" baseline="-25000">
                <a:solidFill>
                  <a:srgbClr val="FFFFFF"/>
                </a:solidFill>
                <a:latin typeface="Arial"/>
              </a:rPr>
              <a:t>f</a:t>
            </a:r>
            <a:r>
              <a:rPr lang="en-US" sz="2200" b="0" i="1" strike="noStrike" spc="-1" baseline="30000">
                <a:solidFill>
                  <a:srgbClr val="FFFFFF"/>
                </a:solidFill>
                <a:latin typeface="Arial"/>
              </a:rPr>
              <a:t>2</a:t>
            </a:r>
            <a:r>
              <a:rPr lang="en-US" sz="2200" b="0" strike="noStrike" spc="-1">
                <a:solidFill>
                  <a:srgbClr val="FFFFFF"/>
                </a:solidFill>
                <a:latin typeface="Arial"/>
              </a:rPr>
              <a:t> = 0.622</a:t>
            </a:r>
            <a:endParaRPr lang="en-GB" sz="2200" b="0" strike="noStrike" spc="-1">
              <a:latin typeface="Arial"/>
            </a:endParaRPr>
          </a:p>
          <a:p>
            <a:pPr algn="ctr"/>
            <a:r>
              <a:rPr lang="en-US" sz="2200" b="0" i="1" strike="noStrike" spc="-1">
                <a:solidFill>
                  <a:srgbClr val="FFFFFF"/>
                </a:solidFill>
                <a:latin typeface="Arial"/>
              </a:rPr>
              <a:t>S</a:t>
            </a:r>
            <a:r>
              <a:rPr lang="en-US" sz="2200" b="0" i="1" strike="noStrike" spc="-1" baseline="-25000">
                <a:solidFill>
                  <a:srgbClr val="FFFFFF"/>
                </a:solidFill>
                <a:latin typeface="Arial"/>
              </a:rPr>
              <a:t>s</a:t>
            </a:r>
            <a:r>
              <a:rPr lang="en-US" sz="2200" b="0" i="1" strike="noStrike" spc="-1" baseline="30000">
                <a:solidFill>
                  <a:srgbClr val="FFFFFF"/>
                </a:solidFill>
                <a:latin typeface="Arial"/>
              </a:rPr>
              <a:t>2</a:t>
            </a:r>
            <a:r>
              <a:rPr lang="en-US" sz="2200" b="0" strike="noStrike" spc="-1">
                <a:solidFill>
                  <a:srgbClr val="FFFFFF"/>
                </a:solidFill>
                <a:latin typeface="Arial"/>
              </a:rPr>
              <a:t> = 0.893</a:t>
            </a:r>
            <a:endParaRPr lang="en-GB" sz="2200" b="0" strike="noStrike" spc="-1">
              <a:latin typeface="Arial"/>
            </a:endParaRPr>
          </a:p>
          <a:p>
            <a:pPr algn="ctr">
              <a:lnSpc>
                <a:spcPct val="92000"/>
              </a:lnSpc>
            </a:pPr>
            <a:r>
              <a:rPr lang="en-US" sz="2200" b="0" i="1" strike="noStrike" spc="-1">
                <a:solidFill>
                  <a:srgbClr val="FFFFFF"/>
                </a:solidFill>
                <a:latin typeface="Symbol"/>
              </a:rPr>
              <a:t></a:t>
            </a:r>
            <a:r>
              <a:rPr lang="en-US" sz="2200" b="0" i="1" strike="noStrike" spc="-1" baseline="-25000">
                <a:solidFill>
                  <a:srgbClr val="FFFFFF"/>
                </a:solidFill>
                <a:latin typeface="Arial"/>
              </a:rPr>
              <a:t>s</a:t>
            </a:r>
            <a:r>
              <a:rPr lang="en-US" sz="2200" b="0" strike="noStrike" spc="-1">
                <a:solidFill>
                  <a:srgbClr val="FFFFFF"/>
                </a:solidFill>
                <a:latin typeface="Arial"/>
              </a:rPr>
              <a:t> = 281.74 ps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616" name="TextShape 6"/>
          <p:cNvSpPr txBox="1"/>
          <p:nvPr/>
        </p:nvSpPr>
        <p:spPr>
          <a:xfrm>
            <a:off x="7496640" y="0"/>
            <a:ext cx="2882880" cy="44856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000" b="0" i="1" strike="noStrike" spc="-1">
                <a:solidFill>
                  <a:srgbClr val="FFFFFF"/>
                </a:solidFill>
                <a:latin typeface="Arial"/>
              </a:rPr>
              <a:t>Model-free minimisation</a:t>
            </a:r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TextShape 1"/>
          <p:cNvSpPr txBox="1"/>
          <p:nvPr/>
        </p:nvSpPr>
        <p:spPr>
          <a:xfrm>
            <a:off x="2857680" y="5004720"/>
            <a:ext cx="1764000" cy="1909800"/>
          </a:xfrm>
          <a:prstGeom prst="rect">
            <a:avLst/>
          </a:prstGeom>
          <a:noFill/>
          <a:ln w="36000">
            <a:noFill/>
          </a:ln>
        </p:spPr>
        <p:txBody>
          <a:bodyPr lIns="90000" tIns="46800" rIns="90000" bIns="46800">
            <a:noAutofit/>
          </a:bodyPr>
          <a:lstStyle/>
          <a:p>
            <a:pPr algn="ctr"/>
            <a:r>
              <a:rPr lang="en-GB" sz="2200" b="0" u="sng" strike="noStrike" spc="-1">
                <a:solidFill>
                  <a:srgbClr val="FFFFFF"/>
                </a:solidFill>
                <a:uFillTx/>
                <a:latin typeface="Arial"/>
              </a:rPr>
              <a:t>relax</a:t>
            </a:r>
            <a:endParaRPr lang="en-GB" sz="2200" b="0" strike="noStrike" spc="-1">
              <a:latin typeface="Arial"/>
            </a:endParaRPr>
          </a:p>
          <a:p>
            <a:pPr algn="ctr"/>
            <a:endParaRPr lang="en-GB" sz="2200" b="0" strike="noStrike" spc="-1">
              <a:latin typeface="Arial"/>
            </a:endParaRPr>
          </a:p>
          <a:p>
            <a:pPr algn="ctr"/>
            <a:r>
              <a:rPr lang="en-GB" sz="2200" b="0" i="1" strike="noStrike" spc="-1">
                <a:solidFill>
                  <a:srgbClr val="FFFFFF"/>
                </a:solidFill>
                <a:latin typeface="Arial"/>
              </a:rPr>
              <a:t>S</a:t>
            </a:r>
            <a:r>
              <a:rPr lang="en-GB" sz="2200" b="0" i="1" strike="noStrike" spc="-1" baseline="-25000">
                <a:solidFill>
                  <a:srgbClr val="FFFFFF"/>
                </a:solidFill>
                <a:latin typeface="Arial"/>
              </a:rPr>
              <a:t>f</a:t>
            </a:r>
            <a:r>
              <a:rPr lang="en-GB" sz="2200" b="0" i="1" strike="noStrike" spc="-1" baseline="30000">
                <a:solidFill>
                  <a:srgbClr val="FFFFFF"/>
                </a:solidFill>
                <a:latin typeface="Arial"/>
              </a:rPr>
              <a:t>2</a:t>
            </a:r>
            <a:r>
              <a:rPr lang="en-GB" sz="2200" b="0" strike="noStrike" spc="-1">
                <a:solidFill>
                  <a:srgbClr val="FFFFFF"/>
                </a:solidFill>
                <a:latin typeface="Arial"/>
              </a:rPr>
              <a:t> = 0.952</a:t>
            </a:r>
            <a:endParaRPr lang="en-GB" sz="2200" b="0" strike="noStrike" spc="-1">
              <a:latin typeface="Arial"/>
            </a:endParaRPr>
          </a:p>
          <a:p>
            <a:pPr algn="ctr"/>
            <a:r>
              <a:rPr lang="en-GB" sz="2200" b="0" i="1" strike="noStrike" spc="-1">
                <a:solidFill>
                  <a:srgbClr val="FFFFFF"/>
                </a:solidFill>
                <a:latin typeface="Arial"/>
              </a:rPr>
              <a:t>S</a:t>
            </a:r>
            <a:r>
              <a:rPr lang="en-GB" sz="2200" b="0" i="1" strike="noStrike" spc="-1" baseline="-25000">
                <a:solidFill>
                  <a:srgbClr val="FFFFFF"/>
                </a:solidFill>
                <a:latin typeface="Arial"/>
              </a:rPr>
              <a:t>s</a:t>
            </a:r>
            <a:r>
              <a:rPr lang="en-GB" sz="2200" b="0" i="1" strike="noStrike" spc="-1" baseline="30000">
                <a:solidFill>
                  <a:srgbClr val="FFFFFF"/>
                </a:solidFill>
                <a:latin typeface="Arial"/>
              </a:rPr>
              <a:t>2</a:t>
            </a:r>
            <a:r>
              <a:rPr lang="en-GB" sz="2200" b="0" strike="noStrike" spc="-1">
                <a:solidFill>
                  <a:srgbClr val="FFFFFF"/>
                </a:solidFill>
                <a:latin typeface="Arial"/>
              </a:rPr>
              <a:t> = 0.582</a:t>
            </a:r>
            <a:endParaRPr lang="en-GB" sz="2200" b="0" strike="noStrike" spc="-1">
              <a:latin typeface="Arial"/>
            </a:endParaRPr>
          </a:p>
          <a:p>
            <a:pPr algn="ctr">
              <a:lnSpc>
                <a:spcPct val="92000"/>
              </a:lnSpc>
            </a:pPr>
            <a:r>
              <a:rPr lang="en-GB" sz="2200" b="0" i="1" strike="noStrike" spc="-1">
                <a:solidFill>
                  <a:srgbClr val="FFFFFF"/>
                </a:solidFill>
                <a:latin typeface="Symbol"/>
              </a:rPr>
              <a:t></a:t>
            </a:r>
            <a:r>
              <a:rPr lang="en-GB" sz="2200" b="0" i="1" strike="noStrike" spc="-1" baseline="-25000">
                <a:solidFill>
                  <a:srgbClr val="FFFFFF"/>
                </a:solidFill>
                <a:latin typeface="Arial"/>
              </a:rPr>
              <a:t>s</a:t>
            </a:r>
            <a:r>
              <a:rPr lang="en-GB" sz="2200" b="0" strike="noStrike" spc="-1">
                <a:solidFill>
                  <a:srgbClr val="FFFFFF"/>
                </a:solidFill>
                <a:latin typeface="Arial"/>
              </a:rPr>
              <a:t> = 32 ps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618" name="TextShape 2"/>
          <p:cNvSpPr txBox="1"/>
          <p:nvPr/>
        </p:nvSpPr>
        <p:spPr>
          <a:xfrm>
            <a:off x="625680" y="4992120"/>
            <a:ext cx="1830600" cy="1909800"/>
          </a:xfrm>
          <a:prstGeom prst="rect">
            <a:avLst/>
          </a:prstGeom>
          <a:noFill/>
          <a:ln w="36000">
            <a:noFill/>
          </a:ln>
        </p:spPr>
        <p:txBody>
          <a:bodyPr lIns="90000" tIns="46800" rIns="90000" bIns="46800">
            <a:noAutofit/>
          </a:bodyPr>
          <a:lstStyle/>
          <a:p>
            <a:pPr algn="ctr"/>
            <a:r>
              <a:rPr lang="en-US" sz="2200" b="0" u="sng" strike="noStrike" spc="-1">
                <a:solidFill>
                  <a:srgbClr val="FFFFFF"/>
                </a:solidFill>
                <a:uFillTx/>
                <a:latin typeface="Arial"/>
              </a:rPr>
              <a:t>Modelfree</a:t>
            </a:r>
            <a:endParaRPr lang="en-GB" sz="2200" b="0" strike="noStrike" spc="-1">
              <a:latin typeface="Arial"/>
            </a:endParaRPr>
          </a:p>
          <a:p>
            <a:pPr algn="ctr"/>
            <a:endParaRPr lang="en-GB" sz="2200" b="0" strike="noStrike" spc="-1">
              <a:latin typeface="Arial"/>
            </a:endParaRPr>
          </a:p>
          <a:p>
            <a:pPr algn="ctr"/>
            <a:r>
              <a:rPr lang="en-US" sz="2200" b="0" i="1" strike="noStrike" spc="-1">
                <a:solidFill>
                  <a:srgbClr val="FFFFFF"/>
                </a:solidFill>
                <a:latin typeface="Arial"/>
              </a:rPr>
              <a:t>S</a:t>
            </a:r>
            <a:r>
              <a:rPr lang="en-US" sz="2200" b="0" i="1" strike="noStrike" spc="-1" baseline="-25000">
                <a:solidFill>
                  <a:srgbClr val="FFFFFF"/>
                </a:solidFill>
                <a:latin typeface="Arial"/>
              </a:rPr>
              <a:t>f</a:t>
            </a:r>
            <a:r>
              <a:rPr lang="en-US" sz="2200" b="0" i="1" strike="noStrike" spc="-1" baseline="30000">
                <a:solidFill>
                  <a:srgbClr val="FFFFFF"/>
                </a:solidFill>
                <a:latin typeface="Arial"/>
              </a:rPr>
              <a:t>2</a:t>
            </a:r>
            <a:r>
              <a:rPr lang="en-US" sz="2200" b="0" strike="noStrike" spc="-1">
                <a:solidFill>
                  <a:srgbClr val="FFFFFF"/>
                </a:solidFill>
                <a:latin typeface="Arial"/>
              </a:rPr>
              <a:t> = 0.622</a:t>
            </a:r>
            <a:endParaRPr lang="en-GB" sz="2200" b="0" strike="noStrike" spc="-1">
              <a:latin typeface="Arial"/>
            </a:endParaRPr>
          </a:p>
          <a:p>
            <a:pPr algn="ctr"/>
            <a:r>
              <a:rPr lang="en-US" sz="2200" b="0" i="1" strike="noStrike" spc="-1">
                <a:solidFill>
                  <a:srgbClr val="FFFFFF"/>
                </a:solidFill>
                <a:latin typeface="Arial"/>
              </a:rPr>
              <a:t>S</a:t>
            </a:r>
            <a:r>
              <a:rPr lang="en-US" sz="2200" b="0" i="1" strike="noStrike" spc="-1" baseline="-25000">
                <a:solidFill>
                  <a:srgbClr val="FFFFFF"/>
                </a:solidFill>
                <a:latin typeface="Arial"/>
              </a:rPr>
              <a:t>s</a:t>
            </a:r>
            <a:r>
              <a:rPr lang="en-US" sz="2200" b="0" i="1" strike="noStrike" spc="-1" baseline="30000">
                <a:solidFill>
                  <a:srgbClr val="FFFFFF"/>
                </a:solidFill>
                <a:latin typeface="Arial"/>
              </a:rPr>
              <a:t>2</a:t>
            </a:r>
            <a:r>
              <a:rPr lang="en-US" sz="2200" b="0" strike="noStrike" spc="-1">
                <a:solidFill>
                  <a:srgbClr val="FFFFFF"/>
                </a:solidFill>
                <a:latin typeface="Arial"/>
              </a:rPr>
              <a:t> = 0.893</a:t>
            </a:r>
            <a:endParaRPr lang="en-GB" sz="2200" b="0" strike="noStrike" spc="-1">
              <a:latin typeface="Arial"/>
            </a:endParaRPr>
          </a:p>
          <a:p>
            <a:pPr algn="ctr">
              <a:lnSpc>
                <a:spcPct val="92000"/>
              </a:lnSpc>
            </a:pPr>
            <a:r>
              <a:rPr lang="en-US" sz="2200" b="0" i="1" strike="noStrike" spc="-1">
                <a:solidFill>
                  <a:srgbClr val="FFFFFF"/>
                </a:solidFill>
                <a:latin typeface="Symbol"/>
              </a:rPr>
              <a:t></a:t>
            </a:r>
            <a:r>
              <a:rPr lang="en-US" sz="2200" b="0" i="1" strike="noStrike" spc="-1" baseline="-25000">
                <a:solidFill>
                  <a:srgbClr val="FFFFFF"/>
                </a:solidFill>
                <a:latin typeface="Arial"/>
              </a:rPr>
              <a:t>s</a:t>
            </a:r>
            <a:r>
              <a:rPr lang="en-US" sz="2200" b="0" strike="noStrike" spc="-1">
                <a:solidFill>
                  <a:srgbClr val="FFFFFF"/>
                </a:solidFill>
                <a:latin typeface="Arial"/>
              </a:rPr>
              <a:t> = 281.74 ps</a:t>
            </a:r>
            <a:endParaRPr lang="en-GB" sz="2200" b="0" strike="noStrike" spc="-1">
              <a:latin typeface="Arial"/>
            </a:endParaRPr>
          </a:p>
        </p:txBody>
      </p:sp>
      <p:pic>
        <p:nvPicPr>
          <p:cNvPr id="619" name="Picture 618"/>
          <p:cNvPicPr/>
          <p:nvPr/>
        </p:nvPicPr>
        <p:blipFill>
          <a:blip r:embed="rId2"/>
          <a:stretch/>
        </p:blipFill>
        <p:spPr>
          <a:xfrm>
            <a:off x="5245200" y="4240080"/>
            <a:ext cx="3480120" cy="3319560"/>
          </a:xfrm>
          <a:prstGeom prst="rect">
            <a:avLst/>
          </a:prstGeom>
          <a:ln w="36000">
            <a:noFill/>
          </a:ln>
        </p:spPr>
      </p:pic>
      <p:pic>
        <p:nvPicPr>
          <p:cNvPr id="620" name="Picture 619"/>
          <p:cNvPicPr/>
          <p:nvPr/>
        </p:nvPicPr>
        <p:blipFill>
          <a:blip r:embed="rId3"/>
          <a:stretch/>
        </p:blipFill>
        <p:spPr>
          <a:xfrm>
            <a:off x="3321360" y="1399680"/>
            <a:ext cx="3370320" cy="2780280"/>
          </a:xfrm>
          <a:prstGeom prst="rect">
            <a:avLst/>
          </a:prstGeom>
          <a:ln w="36000">
            <a:noFill/>
          </a:ln>
        </p:spPr>
      </p:pic>
      <p:pic>
        <p:nvPicPr>
          <p:cNvPr id="621" name="Picture 620"/>
          <p:cNvPicPr/>
          <p:nvPr/>
        </p:nvPicPr>
        <p:blipFill>
          <a:blip r:embed="rId4"/>
          <a:stretch/>
        </p:blipFill>
        <p:spPr>
          <a:xfrm>
            <a:off x="84960" y="1450440"/>
            <a:ext cx="3051000" cy="3147120"/>
          </a:xfrm>
          <a:prstGeom prst="rect">
            <a:avLst/>
          </a:prstGeom>
          <a:ln w="36000">
            <a:noFill/>
          </a:ln>
        </p:spPr>
      </p:pic>
      <p:pic>
        <p:nvPicPr>
          <p:cNvPr id="622" name="Picture 621"/>
          <p:cNvPicPr/>
          <p:nvPr/>
        </p:nvPicPr>
        <p:blipFill>
          <a:blip r:embed="rId5"/>
          <a:stretch/>
        </p:blipFill>
        <p:spPr>
          <a:xfrm>
            <a:off x="6730920" y="1457280"/>
            <a:ext cx="3251880" cy="2722680"/>
          </a:xfrm>
          <a:prstGeom prst="rect">
            <a:avLst/>
          </a:prstGeom>
          <a:ln w="36000">
            <a:noFill/>
          </a:ln>
        </p:spPr>
      </p:pic>
      <p:sp>
        <p:nvSpPr>
          <p:cNvPr id="623" name="TextShape 3"/>
          <p:cNvSpPr txBox="1"/>
          <p:nvPr/>
        </p:nvSpPr>
        <p:spPr>
          <a:xfrm>
            <a:off x="7496280" y="0"/>
            <a:ext cx="2882880" cy="44856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000" b="0" i="1" strike="noStrike" spc="-1">
                <a:solidFill>
                  <a:srgbClr val="FFFFFF"/>
                </a:solidFill>
                <a:latin typeface="Arial"/>
              </a:rPr>
              <a:t>Model-free minimisation</a:t>
            </a:r>
            <a:endParaRPr lang="en-GB" sz="2000" b="0" strike="noStrike" spc="-1">
              <a:latin typeface="Arial"/>
            </a:endParaRPr>
          </a:p>
        </p:txBody>
      </p:sp>
      <p:grpSp>
        <p:nvGrpSpPr>
          <p:cNvPr id="624" name="Group 4"/>
          <p:cNvGrpSpPr/>
          <p:nvPr/>
        </p:nvGrpSpPr>
        <p:grpSpPr>
          <a:xfrm>
            <a:off x="335520" y="316800"/>
            <a:ext cx="9407880" cy="866160"/>
            <a:chOff x="335520" y="316800"/>
            <a:chExt cx="9407880" cy="866160"/>
          </a:xfrm>
        </p:grpSpPr>
        <p:sp>
          <p:nvSpPr>
            <p:cNvPr id="625" name="Rectangle 5"/>
            <p:cNvSpPr/>
            <p:nvPr/>
          </p:nvSpPr>
          <p:spPr>
            <a:xfrm>
              <a:off x="335520" y="389880"/>
              <a:ext cx="9407880" cy="719280"/>
            </a:xfrm>
            <a:prstGeom prst="rect">
              <a:avLst/>
            </a:prstGeom>
            <a:noFill/>
            <a:ln w="36000">
              <a:noFill/>
            </a:ln>
          </p:spPr>
        </p:sp>
        <p:sp>
          <p:nvSpPr>
            <p:cNvPr id="626" name="TextShape 6"/>
            <p:cNvSpPr txBox="1"/>
            <p:nvPr/>
          </p:nvSpPr>
          <p:spPr>
            <a:xfrm>
              <a:off x="335520" y="316800"/>
              <a:ext cx="9407880" cy="866160"/>
            </a:xfrm>
            <a:prstGeom prst="rect">
              <a:avLst/>
            </a:prstGeom>
            <a:noFill/>
            <a:ln w="36000">
              <a:noFill/>
            </a:ln>
          </p:spPr>
          <p:txBody>
            <a:bodyPr lIns="90000" tIns="46800" rIns="90000" bIns="46800" anchor="ctr">
              <a:noAutofit/>
            </a:bodyPr>
            <a:lstStyle/>
            <a:p>
              <a:pPr algn="ctr"/>
              <a:r>
                <a:rPr lang="en-US" sz="4400" b="0" strike="noStrike" spc="-1">
                  <a:solidFill>
                    <a:srgbClr val="FFFFFF"/>
                  </a:solidFill>
                  <a:latin typeface="Arial"/>
                </a:rPr>
                <a:t>Incomplete </a:t>
              </a:r>
              <a:r>
                <a:rPr lang="en-GB" sz="4400" b="0" strike="noStrike" spc="-1">
                  <a:solidFill>
                    <a:srgbClr val="FFFFFF"/>
                  </a:solidFill>
                  <a:latin typeface="Arial"/>
                </a:rPr>
                <a:t>minimisation</a:t>
              </a:r>
              <a:endParaRPr lang="en-GB" sz="4400" b="0" strike="noStrike" spc="-1">
                <a:latin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" name="Group 1"/>
          <p:cNvGrpSpPr/>
          <p:nvPr/>
        </p:nvGrpSpPr>
        <p:grpSpPr>
          <a:xfrm>
            <a:off x="167400" y="2062800"/>
            <a:ext cx="9576360" cy="4069800"/>
            <a:chOff x="167400" y="2062800"/>
            <a:chExt cx="9576360" cy="4069800"/>
          </a:xfrm>
        </p:grpSpPr>
        <p:grpSp>
          <p:nvGrpSpPr>
            <p:cNvPr id="628" name="Group 2"/>
            <p:cNvGrpSpPr/>
            <p:nvPr/>
          </p:nvGrpSpPr>
          <p:grpSpPr>
            <a:xfrm>
              <a:off x="8589960" y="5679360"/>
              <a:ext cx="1153800" cy="453240"/>
              <a:chOff x="8589960" y="5679360"/>
              <a:chExt cx="1153800" cy="453240"/>
            </a:xfrm>
          </p:grpSpPr>
          <p:sp>
            <p:nvSpPr>
              <p:cNvPr id="629" name="Rectangle 3"/>
              <p:cNvSpPr/>
              <p:nvPr/>
            </p:nvSpPr>
            <p:spPr>
              <a:xfrm>
                <a:off x="8589960" y="5679360"/>
                <a:ext cx="1153800" cy="44568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630" name="TextShape 4"/>
              <p:cNvSpPr txBox="1"/>
              <p:nvPr/>
            </p:nvSpPr>
            <p:spPr>
              <a:xfrm>
                <a:off x="8589960" y="5679360"/>
                <a:ext cx="1153800" cy="4532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2.6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631" name="Group 5"/>
            <p:cNvGrpSpPr/>
            <p:nvPr/>
          </p:nvGrpSpPr>
          <p:grpSpPr>
            <a:xfrm>
              <a:off x="7440480" y="5679360"/>
              <a:ext cx="1149480" cy="453240"/>
              <a:chOff x="7440480" y="5679360"/>
              <a:chExt cx="1149480" cy="453240"/>
            </a:xfrm>
          </p:grpSpPr>
          <p:sp>
            <p:nvSpPr>
              <p:cNvPr id="632" name="Rectangle 6"/>
              <p:cNvSpPr/>
              <p:nvPr/>
            </p:nvSpPr>
            <p:spPr>
              <a:xfrm>
                <a:off x="7440480" y="5679360"/>
                <a:ext cx="1149480" cy="44568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633" name="TextShape 7"/>
              <p:cNvSpPr txBox="1"/>
              <p:nvPr/>
            </p:nvSpPr>
            <p:spPr>
              <a:xfrm>
                <a:off x="7440480" y="5679360"/>
                <a:ext cx="1149480" cy="4532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52.3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634" name="Group 8"/>
            <p:cNvGrpSpPr/>
            <p:nvPr/>
          </p:nvGrpSpPr>
          <p:grpSpPr>
            <a:xfrm>
              <a:off x="6287040" y="5679360"/>
              <a:ext cx="1153440" cy="453240"/>
              <a:chOff x="6287040" y="5679360"/>
              <a:chExt cx="1153440" cy="453240"/>
            </a:xfrm>
          </p:grpSpPr>
          <p:sp>
            <p:nvSpPr>
              <p:cNvPr id="635" name="Rectangle 9"/>
              <p:cNvSpPr/>
              <p:nvPr/>
            </p:nvSpPr>
            <p:spPr>
              <a:xfrm>
                <a:off x="6287040" y="5679360"/>
                <a:ext cx="1153440" cy="44568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636" name="TextShape 10"/>
              <p:cNvSpPr txBox="1"/>
              <p:nvPr/>
            </p:nvSpPr>
            <p:spPr>
              <a:xfrm>
                <a:off x="6287040" y="5679360"/>
                <a:ext cx="1153440" cy="4532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27.7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637" name="Group 11"/>
            <p:cNvGrpSpPr/>
            <p:nvPr/>
          </p:nvGrpSpPr>
          <p:grpSpPr>
            <a:xfrm>
              <a:off x="5136120" y="5679360"/>
              <a:ext cx="1150920" cy="453240"/>
              <a:chOff x="5136120" y="5679360"/>
              <a:chExt cx="1150920" cy="453240"/>
            </a:xfrm>
          </p:grpSpPr>
          <p:sp>
            <p:nvSpPr>
              <p:cNvPr id="638" name="Rectangle 12"/>
              <p:cNvSpPr/>
              <p:nvPr/>
            </p:nvSpPr>
            <p:spPr>
              <a:xfrm>
                <a:off x="5136120" y="5679360"/>
                <a:ext cx="1150920" cy="44568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639" name="TextShape 13"/>
              <p:cNvSpPr txBox="1"/>
              <p:nvPr/>
            </p:nvSpPr>
            <p:spPr>
              <a:xfrm>
                <a:off x="5136120" y="5679360"/>
                <a:ext cx="1150920" cy="4532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10.8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640" name="Group 14"/>
            <p:cNvGrpSpPr/>
            <p:nvPr/>
          </p:nvGrpSpPr>
          <p:grpSpPr>
            <a:xfrm>
              <a:off x="3983040" y="5679360"/>
              <a:ext cx="1153080" cy="453240"/>
              <a:chOff x="3983040" y="5679360"/>
              <a:chExt cx="1153080" cy="453240"/>
            </a:xfrm>
          </p:grpSpPr>
          <p:sp>
            <p:nvSpPr>
              <p:cNvPr id="641" name="Rectangle 15"/>
              <p:cNvSpPr/>
              <p:nvPr/>
            </p:nvSpPr>
            <p:spPr>
              <a:xfrm>
                <a:off x="3983040" y="5679360"/>
                <a:ext cx="1153080" cy="44568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642" name="TextShape 16"/>
              <p:cNvSpPr txBox="1"/>
              <p:nvPr/>
            </p:nvSpPr>
            <p:spPr>
              <a:xfrm>
                <a:off x="3983040" y="5679360"/>
                <a:ext cx="1153080" cy="4532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6.6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643" name="Group 17"/>
            <p:cNvGrpSpPr/>
            <p:nvPr/>
          </p:nvGrpSpPr>
          <p:grpSpPr>
            <a:xfrm>
              <a:off x="2435400" y="5679360"/>
              <a:ext cx="1547640" cy="453240"/>
              <a:chOff x="2435400" y="5679360"/>
              <a:chExt cx="1547640" cy="453240"/>
            </a:xfrm>
          </p:grpSpPr>
          <p:sp>
            <p:nvSpPr>
              <p:cNvPr id="644" name="Rectangle 18"/>
              <p:cNvSpPr/>
              <p:nvPr/>
            </p:nvSpPr>
            <p:spPr>
              <a:xfrm>
                <a:off x="2435400" y="5679360"/>
                <a:ext cx="1547640" cy="44568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645" name="TextShape 19"/>
              <p:cNvSpPr txBox="1"/>
              <p:nvPr/>
            </p:nvSpPr>
            <p:spPr>
              <a:xfrm>
                <a:off x="2435400" y="5679360"/>
                <a:ext cx="1547640" cy="4532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0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646" name="Group 20"/>
            <p:cNvGrpSpPr/>
            <p:nvPr/>
          </p:nvGrpSpPr>
          <p:grpSpPr>
            <a:xfrm>
              <a:off x="167400" y="5679360"/>
              <a:ext cx="2268000" cy="453240"/>
              <a:chOff x="167400" y="5679360"/>
              <a:chExt cx="2268000" cy="453240"/>
            </a:xfrm>
          </p:grpSpPr>
          <p:sp>
            <p:nvSpPr>
              <p:cNvPr id="647" name="Rectangle 21"/>
              <p:cNvSpPr/>
              <p:nvPr/>
            </p:nvSpPr>
            <p:spPr>
              <a:xfrm>
                <a:off x="167400" y="5679360"/>
                <a:ext cx="2268000" cy="44568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648" name="TextShape 22"/>
              <p:cNvSpPr txBox="1"/>
              <p:nvPr/>
            </p:nvSpPr>
            <p:spPr>
              <a:xfrm>
                <a:off x="167400" y="5679360"/>
                <a:ext cx="2268000" cy="4532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Overall discrepancy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sp>
          <p:nvSpPr>
            <p:cNvPr id="649" name="Rectangle 23"/>
            <p:cNvSpPr/>
            <p:nvPr/>
          </p:nvSpPr>
          <p:spPr>
            <a:xfrm>
              <a:off x="8589960" y="5478480"/>
              <a:ext cx="1153800" cy="200880"/>
            </a:xfrm>
            <a:prstGeom prst="rect">
              <a:avLst/>
            </a:prstGeom>
            <a:noFill/>
            <a:ln w="36000">
              <a:noFill/>
            </a:ln>
          </p:spPr>
        </p:sp>
        <p:sp>
          <p:nvSpPr>
            <p:cNvPr id="650" name="Rectangle 24"/>
            <p:cNvSpPr/>
            <p:nvPr/>
          </p:nvSpPr>
          <p:spPr>
            <a:xfrm>
              <a:off x="7440480" y="5478480"/>
              <a:ext cx="1149480" cy="200880"/>
            </a:xfrm>
            <a:prstGeom prst="rect">
              <a:avLst/>
            </a:prstGeom>
            <a:noFill/>
            <a:ln w="36000">
              <a:noFill/>
            </a:ln>
          </p:spPr>
        </p:sp>
        <p:sp>
          <p:nvSpPr>
            <p:cNvPr id="651" name="Rectangle 25"/>
            <p:cNvSpPr/>
            <p:nvPr/>
          </p:nvSpPr>
          <p:spPr>
            <a:xfrm>
              <a:off x="6287040" y="5478480"/>
              <a:ext cx="1153440" cy="200880"/>
            </a:xfrm>
            <a:prstGeom prst="rect">
              <a:avLst/>
            </a:prstGeom>
            <a:noFill/>
            <a:ln w="36000">
              <a:noFill/>
            </a:ln>
          </p:spPr>
        </p:sp>
        <p:sp>
          <p:nvSpPr>
            <p:cNvPr id="652" name="Rectangle 26"/>
            <p:cNvSpPr/>
            <p:nvPr/>
          </p:nvSpPr>
          <p:spPr>
            <a:xfrm>
              <a:off x="5136120" y="5478480"/>
              <a:ext cx="1150920" cy="200880"/>
            </a:xfrm>
            <a:prstGeom prst="rect">
              <a:avLst/>
            </a:prstGeom>
            <a:noFill/>
            <a:ln w="36000">
              <a:noFill/>
            </a:ln>
          </p:spPr>
        </p:sp>
        <p:sp>
          <p:nvSpPr>
            <p:cNvPr id="653" name="Rectangle 27"/>
            <p:cNvSpPr/>
            <p:nvPr/>
          </p:nvSpPr>
          <p:spPr>
            <a:xfrm>
              <a:off x="3983040" y="5478480"/>
              <a:ext cx="1153080" cy="200880"/>
            </a:xfrm>
            <a:prstGeom prst="rect">
              <a:avLst/>
            </a:prstGeom>
            <a:noFill/>
            <a:ln w="36000">
              <a:noFill/>
            </a:ln>
          </p:spPr>
        </p:sp>
        <p:sp>
          <p:nvSpPr>
            <p:cNvPr id="654" name="Rectangle 28"/>
            <p:cNvSpPr/>
            <p:nvPr/>
          </p:nvSpPr>
          <p:spPr>
            <a:xfrm>
              <a:off x="2435400" y="5478480"/>
              <a:ext cx="1547640" cy="200880"/>
            </a:xfrm>
            <a:prstGeom prst="rect">
              <a:avLst/>
            </a:prstGeom>
            <a:noFill/>
            <a:ln w="36000">
              <a:noFill/>
            </a:ln>
          </p:spPr>
        </p:sp>
        <p:sp>
          <p:nvSpPr>
            <p:cNvPr id="655" name="Rectangle 29"/>
            <p:cNvSpPr/>
            <p:nvPr/>
          </p:nvSpPr>
          <p:spPr>
            <a:xfrm>
              <a:off x="167400" y="5478480"/>
              <a:ext cx="2268000" cy="200880"/>
            </a:xfrm>
            <a:prstGeom prst="rect">
              <a:avLst/>
            </a:prstGeom>
            <a:noFill/>
            <a:ln w="36000">
              <a:noFill/>
            </a:ln>
          </p:spPr>
        </p:sp>
        <p:grpSp>
          <p:nvGrpSpPr>
            <p:cNvPr id="656" name="Group 30"/>
            <p:cNvGrpSpPr/>
            <p:nvPr/>
          </p:nvGrpSpPr>
          <p:grpSpPr>
            <a:xfrm>
              <a:off x="8589960" y="5076720"/>
              <a:ext cx="1153800" cy="452880"/>
              <a:chOff x="8589960" y="5076720"/>
              <a:chExt cx="1153800" cy="452880"/>
            </a:xfrm>
          </p:grpSpPr>
          <p:sp>
            <p:nvSpPr>
              <p:cNvPr id="657" name="Rectangle 31"/>
              <p:cNvSpPr/>
              <p:nvPr/>
            </p:nvSpPr>
            <p:spPr>
              <a:xfrm>
                <a:off x="8589960" y="5076720"/>
                <a:ext cx="1153800" cy="40176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658" name="TextShape 32"/>
              <p:cNvSpPr txBox="1"/>
              <p:nvPr/>
            </p:nvSpPr>
            <p:spPr>
              <a:xfrm>
                <a:off x="8589960" y="5076720"/>
                <a:ext cx="1153800" cy="452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0.1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659" name="Group 33"/>
            <p:cNvGrpSpPr/>
            <p:nvPr/>
          </p:nvGrpSpPr>
          <p:grpSpPr>
            <a:xfrm>
              <a:off x="7440480" y="5076720"/>
              <a:ext cx="1149480" cy="452880"/>
              <a:chOff x="7440480" y="5076720"/>
              <a:chExt cx="1149480" cy="452880"/>
            </a:xfrm>
          </p:grpSpPr>
          <p:sp>
            <p:nvSpPr>
              <p:cNvPr id="660" name="Rectangle 34"/>
              <p:cNvSpPr/>
              <p:nvPr/>
            </p:nvSpPr>
            <p:spPr>
              <a:xfrm>
                <a:off x="7440480" y="5076720"/>
                <a:ext cx="1149480" cy="40176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661" name="TextShape 35"/>
              <p:cNvSpPr txBox="1"/>
              <p:nvPr/>
            </p:nvSpPr>
            <p:spPr>
              <a:xfrm>
                <a:off x="7440480" y="5076720"/>
                <a:ext cx="1149480" cy="452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31.8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662" name="Group 36"/>
            <p:cNvGrpSpPr/>
            <p:nvPr/>
          </p:nvGrpSpPr>
          <p:grpSpPr>
            <a:xfrm>
              <a:off x="6287040" y="5076720"/>
              <a:ext cx="1153440" cy="452880"/>
              <a:chOff x="6287040" y="5076720"/>
              <a:chExt cx="1153440" cy="452880"/>
            </a:xfrm>
          </p:grpSpPr>
          <p:sp>
            <p:nvSpPr>
              <p:cNvPr id="663" name="Rectangle 37"/>
              <p:cNvSpPr/>
              <p:nvPr/>
            </p:nvSpPr>
            <p:spPr>
              <a:xfrm>
                <a:off x="6287040" y="5076720"/>
                <a:ext cx="1153440" cy="40176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664" name="TextShape 38"/>
              <p:cNvSpPr txBox="1"/>
              <p:nvPr/>
            </p:nvSpPr>
            <p:spPr>
              <a:xfrm>
                <a:off x="6287040" y="5076720"/>
                <a:ext cx="1153440" cy="452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25.0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665" name="Group 39"/>
            <p:cNvGrpSpPr/>
            <p:nvPr/>
          </p:nvGrpSpPr>
          <p:grpSpPr>
            <a:xfrm>
              <a:off x="5136120" y="5076720"/>
              <a:ext cx="1150920" cy="452880"/>
              <a:chOff x="5136120" y="5076720"/>
              <a:chExt cx="1150920" cy="452880"/>
            </a:xfrm>
          </p:grpSpPr>
          <p:sp>
            <p:nvSpPr>
              <p:cNvPr id="666" name="Rectangle 40"/>
              <p:cNvSpPr/>
              <p:nvPr/>
            </p:nvSpPr>
            <p:spPr>
              <a:xfrm>
                <a:off x="5136120" y="5076720"/>
                <a:ext cx="1150920" cy="40176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667" name="TextShape 41"/>
              <p:cNvSpPr txBox="1"/>
              <p:nvPr/>
            </p:nvSpPr>
            <p:spPr>
              <a:xfrm>
                <a:off x="5136120" y="5076720"/>
                <a:ext cx="1150920" cy="452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13.7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668" name="Group 42"/>
            <p:cNvGrpSpPr/>
            <p:nvPr/>
          </p:nvGrpSpPr>
          <p:grpSpPr>
            <a:xfrm>
              <a:off x="3983040" y="5076720"/>
              <a:ext cx="1153080" cy="452880"/>
              <a:chOff x="3983040" y="5076720"/>
              <a:chExt cx="1153080" cy="452880"/>
            </a:xfrm>
          </p:grpSpPr>
          <p:sp>
            <p:nvSpPr>
              <p:cNvPr id="669" name="Rectangle 43"/>
              <p:cNvSpPr/>
              <p:nvPr/>
            </p:nvSpPr>
            <p:spPr>
              <a:xfrm>
                <a:off x="3983040" y="5076720"/>
                <a:ext cx="1153080" cy="40176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670" name="TextShape 44"/>
              <p:cNvSpPr txBox="1"/>
              <p:nvPr/>
            </p:nvSpPr>
            <p:spPr>
              <a:xfrm>
                <a:off x="3983040" y="5076720"/>
                <a:ext cx="1153080" cy="452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16.2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671" name="Group 45"/>
            <p:cNvGrpSpPr/>
            <p:nvPr/>
          </p:nvGrpSpPr>
          <p:grpSpPr>
            <a:xfrm>
              <a:off x="2435400" y="5076720"/>
              <a:ext cx="1547640" cy="452880"/>
              <a:chOff x="2435400" y="5076720"/>
              <a:chExt cx="1547640" cy="452880"/>
            </a:xfrm>
          </p:grpSpPr>
          <p:sp>
            <p:nvSpPr>
              <p:cNvPr id="672" name="Rectangle 46"/>
              <p:cNvSpPr/>
              <p:nvPr/>
            </p:nvSpPr>
            <p:spPr>
              <a:xfrm>
                <a:off x="2435400" y="5076720"/>
                <a:ext cx="1547640" cy="40176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673" name="TextShape 47"/>
              <p:cNvSpPr txBox="1"/>
              <p:nvPr/>
            </p:nvSpPr>
            <p:spPr>
              <a:xfrm>
                <a:off x="2435400" y="5076720"/>
                <a:ext cx="1547640" cy="452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13.3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674" name="Group 48"/>
            <p:cNvGrpSpPr/>
            <p:nvPr/>
          </p:nvGrpSpPr>
          <p:grpSpPr>
            <a:xfrm>
              <a:off x="167400" y="5076720"/>
              <a:ext cx="2268000" cy="452880"/>
              <a:chOff x="167400" y="5076720"/>
              <a:chExt cx="2268000" cy="452880"/>
            </a:xfrm>
          </p:grpSpPr>
          <p:sp>
            <p:nvSpPr>
              <p:cNvPr id="675" name="Rectangle 49"/>
              <p:cNvSpPr/>
              <p:nvPr/>
            </p:nvSpPr>
            <p:spPr>
              <a:xfrm>
                <a:off x="167400" y="5076720"/>
                <a:ext cx="2268000" cy="40176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676" name="TextShape 50"/>
              <p:cNvSpPr txBox="1"/>
              <p:nvPr/>
            </p:nvSpPr>
            <p:spPr>
              <a:xfrm>
                <a:off x="167400" y="5076720"/>
                <a:ext cx="2268000" cy="452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Hypothesis testing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677" name="Group 51"/>
            <p:cNvGrpSpPr/>
            <p:nvPr/>
          </p:nvGrpSpPr>
          <p:grpSpPr>
            <a:xfrm>
              <a:off x="8589960" y="4674960"/>
              <a:ext cx="1153800" cy="453240"/>
              <a:chOff x="8589960" y="4674960"/>
              <a:chExt cx="1153800" cy="453240"/>
            </a:xfrm>
          </p:grpSpPr>
          <p:sp>
            <p:nvSpPr>
              <p:cNvPr id="678" name="Rectangle 52"/>
              <p:cNvSpPr/>
              <p:nvPr/>
            </p:nvSpPr>
            <p:spPr>
              <a:xfrm>
                <a:off x="8589960" y="4674960"/>
                <a:ext cx="1153800" cy="40176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679" name="TextShape 53"/>
              <p:cNvSpPr txBox="1"/>
              <p:nvPr/>
            </p:nvSpPr>
            <p:spPr>
              <a:xfrm>
                <a:off x="8589960" y="4674960"/>
                <a:ext cx="1153800" cy="4532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0.3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680" name="Group 54"/>
            <p:cNvGrpSpPr/>
            <p:nvPr/>
          </p:nvGrpSpPr>
          <p:grpSpPr>
            <a:xfrm>
              <a:off x="7440480" y="4674960"/>
              <a:ext cx="1149480" cy="453240"/>
              <a:chOff x="7440480" y="4674960"/>
              <a:chExt cx="1149480" cy="453240"/>
            </a:xfrm>
          </p:grpSpPr>
          <p:sp>
            <p:nvSpPr>
              <p:cNvPr id="681" name="Rectangle 55"/>
              <p:cNvSpPr/>
              <p:nvPr/>
            </p:nvSpPr>
            <p:spPr>
              <a:xfrm>
                <a:off x="7440480" y="4674960"/>
                <a:ext cx="1149480" cy="40176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682" name="TextShape 56"/>
              <p:cNvSpPr txBox="1"/>
              <p:nvPr/>
            </p:nvSpPr>
            <p:spPr>
              <a:xfrm>
                <a:off x="7440480" y="4674960"/>
                <a:ext cx="1149480" cy="4532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43.9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683" name="Group 57"/>
            <p:cNvGrpSpPr/>
            <p:nvPr/>
          </p:nvGrpSpPr>
          <p:grpSpPr>
            <a:xfrm>
              <a:off x="6287040" y="4674960"/>
              <a:ext cx="1153440" cy="453240"/>
              <a:chOff x="6287040" y="4674960"/>
              <a:chExt cx="1153440" cy="453240"/>
            </a:xfrm>
          </p:grpSpPr>
          <p:sp>
            <p:nvSpPr>
              <p:cNvPr id="684" name="Rectangle 58"/>
              <p:cNvSpPr/>
              <p:nvPr/>
            </p:nvSpPr>
            <p:spPr>
              <a:xfrm>
                <a:off x="6287040" y="4674960"/>
                <a:ext cx="1153440" cy="40176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685" name="TextShape 59"/>
              <p:cNvSpPr txBox="1"/>
              <p:nvPr/>
            </p:nvSpPr>
            <p:spPr>
              <a:xfrm>
                <a:off x="6287040" y="4674960"/>
                <a:ext cx="1153440" cy="4532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22.7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686" name="Group 60"/>
            <p:cNvGrpSpPr/>
            <p:nvPr/>
          </p:nvGrpSpPr>
          <p:grpSpPr>
            <a:xfrm>
              <a:off x="5136120" y="4674960"/>
              <a:ext cx="1150920" cy="453240"/>
              <a:chOff x="5136120" y="4674960"/>
              <a:chExt cx="1150920" cy="453240"/>
            </a:xfrm>
          </p:grpSpPr>
          <p:sp>
            <p:nvSpPr>
              <p:cNvPr id="687" name="Rectangle 61"/>
              <p:cNvSpPr/>
              <p:nvPr/>
            </p:nvSpPr>
            <p:spPr>
              <a:xfrm>
                <a:off x="5136120" y="4674960"/>
                <a:ext cx="1150920" cy="40176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688" name="TextShape 62"/>
              <p:cNvSpPr txBox="1"/>
              <p:nvPr/>
            </p:nvSpPr>
            <p:spPr>
              <a:xfrm>
                <a:off x="5136120" y="4674960"/>
                <a:ext cx="1150920" cy="4532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9.4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689" name="Group 63"/>
            <p:cNvGrpSpPr/>
            <p:nvPr/>
          </p:nvGrpSpPr>
          <p:grpSpPr>
            <a:xfrm>
              <a:off x="3983040" y="4674960"/>
              <a:ext cx="1153080" cy="453240"/>
              <a:chOff x="3983040" y="4674960"/>
              <a:chExt cx="1153080" cy="453240"/>
            </a:xfrm>
          </p:grpSpPr>
          <p:sp>
            <p:nvSpPr>
              <p:cNvPr id="690" name="Rectangle 64"/>
              <p:cNvSpPr/>
              <p:nvPr/>
            </p:nvSpPr>
            <p:spPr>
              <a:xfrm>
                <a:off x="3983040" y="4674960"/>
                <a:ext cx="1153080" cy="40176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691" name="TextShape 65"/>
              <p:cNvSpPr txBox="1"/>
              <p:nvPr/>
            </p:nvSpPr>
            <p:spPr>
              <a:xfrm>
                <a:off x="3983040" y="4674960"/>
                <a:ext cx="1153080" cy="4532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4.8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692" name="Group 66"/>
            <p:cNvGrpSpPr/>
            <p:nvPr/>
          </p:nvGrpSpPr>
          <p:grpSpPr>
            <a:xfrm>
              <a:off x="2435400" y="4674960"/>
              <a:ext cx="1547640" cy="453240"/>
              <a:chOff x="2435400" y="4674960"/>
              <a:chExt cx="1547640" cy="453240"/>
            </a:xfrm>
          </p:grpSpPr>
          <p:sp>
            <p:nvSpPr>
              <p:cNvPr id="693" name="Rectangle 67"/>
              <p:cNvSpPr/>
              <p:nvPr/>
            </p:nvSpPr>
            <p:spPr>
              <a:xfrm>
                <a:off x="2435400" y="4674960"/>
                <a:ext cx="1547640" cy="40176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694" name="TextShape 68"/>
              <p:cNvSpPr txBox="1"/>
              <p:nvPr/>
            </p:nvSpPr>
            <p:spPr>
              <a:xfrm>
                <a:off x="2435400" y="4674960"/>
                <a:ext cx="1547640" cy="4532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18.9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695" name="Group 69"/>
            <p:cNvGrpSpPr/>
            <p:nvPr/>
          </p:nvGrpSpPr>
          <p:grpSpPr>
            <a:xfrm>
              <a:off x="167400" y="4674960"/>
              <a:ext cx="2268000" cy="453240"/>
              <a:chOff x="167400" y="4674960"/>
              <a:chExt cx="2268000" cy="453240"/>
            </a:xfrm>
          </p:grpSpPr>
          <p:sp>
            <p:nvSpPr>
              <p:cNvPr id="696" name="Rectangle 70"/>
              <p:cNvSpPr/>
              <p:nvPr/>
            </p:nvSpPr>
            <p:spPr>
              <a:xfrm>
                <a:off x="167400" y="4674960"/>
                <a:ext cx="2268000" cy="40176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697" name="TextShape 71"/>
              <p:cNvSpPr txBox="1"/>
              <p:nvPr/>
            </p:nvSpPr>
            <p:spPr>
              <a:xfrm>
                <a:off x="167400" y="4674960"/>
                <a:ext cx="2268000" cy="4532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Fixed rules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698" name="Group 72"/>
            <p:cNvGrpSpPr/>
            <p:nvPr/>
          </p:nvGrpSpPr>
          <p:grpSpPr>
            <a:xfrm>
              <a:off x="8589960" y="4272840"/>
              <a:ext cx="1153800" cy="452880"/>
              <a:chOff x="8589960" y="4272840"/>
              <a:chExt cx="1153800" cy="452880"/>
            </a:xfrm>
          </p:grpSpPr>
          <p:sp>
            <p:nvSpPr>
              <p:cNvPr id="699" name="Rectangle 73"/>
              <p:cNvSpPr/>
              <p:nvPr/>
            </p:nvSpPr>
            <p:spPr>
              <a:xfrm>
                <a:off x="8589960" y="4272840"/>
                <a:ext cx="1153800" cy="40212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700" name="TextShape 74"/>
              <p:cNvSpPr txBox="1"/>
              <p:nvPr/>
            </p:nvSpPr>
            <p:spPr>
              <a:xfrm>
                <a:off x="8589960" y="4272840"/>
                <a:ext cx="1153800" cy="452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5.3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701" name="Group 75"/>
            <p:cNvGrpSpPr/>
            <p:nvPr/>
          </p:nvGrpSpPr>
          <p:grpSpPr>
            <a:xfrm>
              <a:off x="7440480" y="4272840"/>
              <a:ext cx="1149480" cy="452880"/>
              <a:chOff x="7440480" y="4272840"/>
              <a:chExt cx="1149480" cy="452880"/>
            </a:xfrm>
          </p:grpSpPr>
          <p:sp>
            <p:nvSpPr>
              <p:cNvPr id="702" name="Rectangle 76"/>
              <p:cNvSpPr/>
              <p:nvPr/>
            </p:nvSpPr>
            <p:spPr>
              <a:xfrm>
                <a:off x="7440480" y="4272840"/>
                <a:ext cx="1149480" cy="40212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703" name="TextShape 77"/>
              <p:cNvSpPr txBox="1"/>
              <p:nvPr/>
            </p:nvSpPr>
            <p:spPr>
              <a:xfrm>
                <a:off x="7440480" y="4272840"/>
                <a:ext cx="1149480" cy="452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47.9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704" name="Group 78"/>
            <p:cNvGrpSpPr/>
            <p:nvPr/>
          </p:nvGrpSpPr>
          <p:grpSpPr>
            <a:xfrm>
              <a:off x="6287040" y="4272840"/>
              <a:ext cx="1153440" cy="452880"/>
              <a:chOff x="6287040" y="4272840"/>
              <a:chExt cx="1153440" cy="452880"/>
            </a:xfrm>
          </p:grpSpPr>
          <p:sp>
            <p:nvSpPr>
              <p:cNvPr id="705" name="Rectangle 79"/>
              <p:cNvSpPr/>
              <p:nvPr/>
            </p:nvSpPr>
            <p:spPr>
              <a:xfrm>
                <a:off x="6287040" y="4272840"/>
                <a:ext cx="1153440" cy="40212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706" name="TextShape 80"/>
              <p:cNvSpPr txBox="1"/>
              <p:nvPr/>
            </p:nvSpPr>
            <p:spPr>
              <a:xfrm>
                <a:off x="6287040" y="4272840"/>
                <a:ext cx="1153440" cy="452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27.6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707" name="Group 81"/>
            <p:cNvGrpSpPr/>
            <p:nvPr/>
          </p:nvGrpSpPr>
          <p:grpSpPr>
            <a:xfrm>
              <a:off x="5136120" y="4272840"/>
              <a:ext cx="1150920" cy="452880"/>
              <a:chOff x="5136120" y="4272840"/>
              <a:chExt cx="1150920" cy="452880"/>
            </a:xfrm>
          </p:grpSpPr>
          <p:sp>
            <p:nvSpPr>
              <p:cNvPr id="708" name="Rectangle 82"/>
              <p:cNvSpPr/>
              <p:nvPr/>
            </p:nvSpPr>
            <p:spPr>
              <a:xfrm>
                <a:off x="5136120" y="4272840"/>
                <a:ext cx="1150920" cy="40212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709" name="TextShape 83"/>
              <p:cNvSpPr txBox="1"/>
              <p:nvPr/>
            </p:nvSpPr>
            <p:spPr>
              <a:xfrm>
                <a:off x="5136120" y="4272840"/>
                <a:ext cx="1150920" cy="452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11.3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710" name="Group 84"/>
            <p:cNvGrpSpPr/>
            <p:nvPr/>
          </p:nvGrpSpPr>
          <p:grpSpPr>
            <a:xfrm>
              <a:off x="3983040" y="4272840"/>
              <a:ext cx="1153080" cy="452880"/>
              <a:chOff x="3983040" y="4272840"/>
              <a:chExt cx="1153080" cy="452880"/>
            </a:xfrm>
          </p:grpSpPr>
          <p:sp>
            <p:nvSpPr>
              <p:cNvPr id="711" name="Rectangle 85"/>
              <p:cNvSpPr/>
              <p:nvPr/>
            </p:nvSpPr>
            <p:spPr>
              <a:xfrm>
                <a:off x="3983040" y="4272840"/>
                <a:ext cx="1153080" cy="40212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712" name="TextShape 86"/>
              <p:cNvSpPr txBox="1"/>
              <p:nvPr/>
            </p:nvSpPr>
            <p:spPr>
              <a:xfrm>
                <a:off x="3983040" y="4272840"/>
                <a:ext cx="1153080" cy="452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7.9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713" name="Group 87"/>
            <p:cNvGrpSpPr/>
            <p:nvPr/>
          </p:nvGrpSpPr>
          <p:grpSpPr>
            <a:xfrm>
              <a:off x="2435400" y="4272840"/>
              <a:ext cx="1547640" cy="452880"/>
              <a:chOff x="2435400" y="4272840"/>
              <a:chExt cx="1547640" cy="452880"/>
            </a:xfrm>
          </p:grpSpPr>
          <p:sp>
            <p:nvSpPr>
              <p:cNvPr id="714" name="Rectangle 88"/>
              <p:cNvSpPr/>
              <p:nvPr/>
            </p:nvSpPr>
            <p:spPr>
              <a:xfrm>
                <a:off x="2435400" y="4272840"/>
                <a:ext cx="1547640" cy="40212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715" name="TextShape 89"/>
              <p:cNvSpPr txBox="1"/>
              <p:nvPr/>
            </p:nvSpPr>
            <p:spPr>
              <a:xfrm>
                <a:off x="2435400" y="4272840"/>
                <a:ext cx="1547640" cy="452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0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716" name="Group 90"/>
            <p:cNvGrpSpPr/>
            <p:nvPr/>
          </p:nvGrpSpPr>
          <p:grpSpPr>
            <a:xfrm>
              <a:off x="167400" y="4272840"/>
              <a:ext cx="2268000" cy="452880"/>
              <a:chOff x="167400" y="4272840"/>
              <a:chExt cx="2268000" cy="452880"/>
            </a:xfrm>
          </p:grpSpPr>
          <p:sp>
            <p:nvSpPr>
              <p:cNvPr id="717" name="Rectangle 91"/>
              <p:cNvSpPr/>
              <p:nvPr/>
            </p:nvSpPr>
            <p:spPr>
              <a:xfrm>
                <a:off x="167400" y="4272840"/>
                <a:ext cx="2268000" cy="40212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718" name="TextShape 92"/>
              <p:cNvSpPr txBox="1"/>
              <p:nvPr/>
            </p:nvSpPr>
            <p:spPr>
              <a:xfrm>
                <a:off x="167400" y="4272840"/>
                <a:ext cx="2268000" cy="452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Cross-validation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719" name="Group 93"/>
            <p:cNvGrpSpPr/>
            <p:nvPr/>
          </p:nvGrpSpPr>
          <p:grpSpPr>
            <a:xfrm>
              <a:off x="8589960" y="3871080"/>
              <a:ext cx="1153800" cy="452880"/>
              <a:chOff x="8589960" y="3871080"/>
              <a:chExt cx="1153800" cy="452880"/>
            </a:xfrm>
          </p:grpSpPr>
          <p:sp>
            <p:nvSpPr>
              <p:cNvPr id="720" name="Rectangle 94"/>
              <p:cNvSpPr/>
              <p:nvPr/>
            </p:nvSpPr>
            <p:spPr>
              <a:xfrm>
                <a:off x="8589960" y="3871080"/>
                <a:ext cx="1153800" cy="40176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721" name="TextShape 95"/>
              <p:cNvSpPr txBox="1"/>
              <p:nvPr/>
            </p:nvSpPr>
            <p:spPr>
              <a:xfrm>
                <a:off x="8589960" y="3871080"/>
                <a:ext cx="1153800" cy="452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4.6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722" name="Group 96"/>
            <p:cNvGrpSpPr/>
            <p:nvPr/>
          </p:nvGrpSpPr>
          <p:grpSpPr>
            <a:xfrm>
              <a:off x="7440480" y="3871080"/>
              <a:ext cx="1149480" cy="452880"/>
              <a:chOff x="7440480" y="3871080"/>
              <a:chExt cx="1149480" cy="452880"/>
            </a:xfrm>
          </p:grpSpPr>
          <p:sp>
            <p:nvSpPr>
              <p:cNvPr id="723" name="Rectangle 97"/>
              <p:cNvSpPr/>
              <p:nvPr/>
            </p:nvSpPr>
            <p:spPr>
              <a:xfrm>
                <a:off x="7440480" y="3871080"/>
                <a:ext cx="1149480" cy="40176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724" name="TextShape 98"/>
              <p:cNvSpPr txBox="1"/>
              <p:nvPr/>
            </p:nvSpPr>
            <p:spPr>
              <a:xfrm>
                <a:off x="7440480" y="3871080"/>
                <a:ext cx="1149480" cy="452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57.4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725" name="Group 99"/>
            <p:cNvGrpSpPr/>
            <p:nvPr/>
          </p:nvGrpSpPr>
          <p:grpSpPr>
            <a:xfrm>
              <a:off x="6287040" y="3871080"/>
              <a:ext cx="1153440" cy="452880"/>
              <a:chOff x="6287040" y="3871080"/>
              <a:chExt cx="1153440" cy="452880"/>
            </a:xfrm>
          </p:grpSpPr>
          <p:sp>
            <p:nvSpPr>
              <p:cNvPr id="726" name="Rectangle 100"/>
              <p:cNvSpPr/>
              <p:nvPr/>
            </p:nvSpPr>
            <p:spPr>
              <a:xfrm>
                <a:off x="6287040" y="3871080"/>
                <a:ext cx="1153440" cy="40176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727" name="TextShape 101"/>
              <p:cNvSpPr txBox="1"/>
              <p:nvPr/>
            </p:nvSpPr>
            <p:spPr>
              <a:xfrm>
                <a:off x="6287040" y="3871080"/>
                <a:ext cx="1153440" cy="452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24.0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728" name="Group 102"/>
            <p:cNvGrpSpPr/>
            <p:nvPr/>
          </p:nvGrpSpPr>
          <p:grpSpPr>
            <a:xfrm>
              <a:off x="5136120" y="3871080"/>
              <a:ext cx="1150920" cy="452880"/>
              <a:chOff x="5136120" y="3871080"/>
              <a:chExt cx="1150920" cy="452880"/>
            </a:xfrm>
          </p:grpSpPr>
          <p:sp>
            <p:nvSpPr>
              <p:cNvPr id="729" name="Rectangle 103"/>
              <p:cNvSpPr/>
              <p:nvPr/>
            </p:nvSpPr>
            <p:spPr>
              <a:xfrm>
                <a:off x="5136120" y="3871080"/>
                <a:ext cx="1150920" cy="40176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730" name="TextShape 104"/>
              <p:cNvSpPr txBox="1"/>
              <p:nvPr/>
            </p:nvSpPr>
            <p:spPr>
              <a:xfrm>
                <a:off x="5136120" y="3871080"/>
                <a:ext cx="1150920" cy="452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9.0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731" name="Group 105"/>
            <p:cNvGrpSpPr/>
            <p:nvPr/>
          </p:nvGrpSpPr>
          <p:grpSpPr>
            <a:xfrm>
              <a:off x="3983040" y="3871080"/>
              <a:ext cx="1153080" cy="452880"/>
              <a:chOff x="3983040" y="3871080"/>
              <a:chExt cx="1153080" cy="452880"/>
            </a:xfrm>
          </p:grpSpPr>
          <p:sp>
            <p:nvSpPr>
              <p:cNvPr id="732" name="Rectangle 106"/>
              <p:cNvSpPr/>
              <p:nvPr/>
            </p:nvSpPr>
            <p:spPr>
              <a:xfrm>
                <a:off x="3983040" y="3871080"/>
                <a:ext cx="1153080" cy="40176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733" name="TextShape 107"/>
              <p:cNvSpPr txBox="1"/>
              <p:nvPr/>
            </p:nvSpPr>
            <p:spPr>
              <a:xfrm>
                <a:off x="3983040" y="3871080"/>
                <a:ext cx="1153080" cy="452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5.1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734" name="Group 108"/>
            <p:cNvGrpSpPr/>
            <p:nvPr/>
          </p:nvGrpSpPr>
          <p:grpSpPr>
            <a:xfrm>
              <a:off x="2435400" y="3871080"/>
              <a:ext cx="1547640" cy="452880"/>
              <a:chOff x="2435400" y="3871080"/>
              <a:chExt cx="1547640" cy="452880"/>
            </a:xfrm>
          </p:grpSpPr>
          <p:sp>
            <p:nvSpPr>
              <p:cNvPr id="735" name="Rectangle 109"/>
              <p:cNvSpPr/>
              <p:nvPr/>
            </p:nvSpPr>
            <p:spPr>
              <a:xfrm>
                <a:off x="2435400" y="3871080"/>
                <a:ext cx="1547640" cy="40176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736" name="TextShape 110"/>
              <p:cNvSpPr txBox="1"/>
              <p:nvPr/>
            </p:nvSpPr>
            <p:spPr>
              <a:xfrm>
                <a:off x="2435400" y="3871080"/>
                <a:ext cx="1547640" cy="452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0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737" name="Group 111"/>
            <p:cNvGrpSpPr/>
            <p:nvPr/>
          </p:nvGrpSpPr>
          <p:grpSpPr>
            <a:xfrm>
              <a:off x="167400" y="3871080"/>
              <a:ext cx="2268000" cy="452880"/>
              <a:chOff x="167400" y="3871080"/>
              <a:chExt cx="2268000" cy="452880"/>
            </a:xfrm>
          </p:grpSpPr>
          <p:sp>
            <p:nvSpPr>
              <p:cNvPr id="738" name="Rectangle 112"/>
              <p:cNvSpPr/>
              <p:nvPr/>
            </p:nvSpPr>
            <p:spPr>
              <a:xfrm>
                <a:off x="167400" y="3871080"/>
                <a:ext cx="2268000" cy="40176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739" name="TextShape 113"/>
              <p:cNvSpPr txBox="1"/>
              <p:nvPr/>
            </p:nvSpPr>
            <p:spPr>
              <a:xfrm>
                <a:off x="167400" y="3871080"/>
                <a:ext cx="2268000" cy="452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Bootstrap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740" name="Group 114"/>
            <p:cNvGrpSpPr/>
            <p:nvPr/>
          </p:nvGrpSpPr>
          <p:grpSpPr>
            <a:xfrm>
              <a:off x="8589960" y="3469320"/>
              <a:ext cx="1153800" cy="453240"/>
              <a:chOff x="8589960" y="3469320"/>
              <a:chExt cx="1153800" cy="453240"/>
            </a:xfrm>
          </p:grpSpPr>
          <p:sp>
            <p:nvSpPr>
              <p:cNvPr id="741" name="Rectangle 115"/>
              <p:cNvSpPr/>
              <p:nvPr/>
            </p:nvSpPr>
            <p:spPr>
              <a:xfrm>
                <a:off x="8589960" y="3469320"/>
                <a:ext cx="1153800" cy="40176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742" name="TextShape 116"/>
              <p:cNvSpPr txBox="1"/>
              <p:nvPr/>
            </p:nvSpPr>
            <p:spPr>
              <a:xfrm>
                <a:off x="8589960" y="3469320"/>
                <a:ext cx="1153800" cy="4532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1.6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743" name="Group 117"/>
            <p:cNvGrpSpPr/>
            <p:nvPr/>
          </p:nvGrpSpPr>
          <p:grpSpPr>
            <a:xfrm>
              <a:off x="7440480" y="3469320"/>
              <a:ext cx="1149480" cy="453240"/>
              <a:chOff x="7440480" y="3469320"/>
              <a:chExt cx="1149480" cy="453240"/>
            </a:xfrm>
          </p:grpSpPr>
          <p:sp>
            <p:nvSpPr>
              <p:cNvPr id="744" name="Rectangle 118"/>
              <p:cNvSpPr/>
              <p:nvPr/>
            </p:nvSpPr>
            <p:spPr>
              <a:xfrm>
                <a:off x="7440480" y="3469320"/>
                <a:ext cx="1149480" cy="40176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745" name="TextShape 119"/>
              <p:cNvSpPr txBox="1"/>
              <p:nvPr/>
            </p:nvSpPr>
            <p:spPr>
              <a:xfrm>
                <a:off x="7440480" y="3469320"/>
                <a:ext cx="1149480" cy="4532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50.2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746" name="Group 120"/>
            <p:cNvGrpSpPr/>
            <p:nvPr/>
          </p:nvGrpSpPr>
          <p:grpSpPr>
            <a:xfrm>
              <a:off x="6287040" y="3469320"/>
              <a:ext cx="1153440" cy="453240"/>
              <a:chOff x="6287040" y="3469320"/>
              <a:chExt cx="1153440" cy="453240"/>
            </a:xfrm>
          </p:grpSpPr>
          <p:sp>
            <p:nvSpPr>
              <p:cNvPr id="747" name="Rectangle 121"/>
              <p:cNvSpPr/>
              <p:nvPr/>
            </p:nvSpPr>
            <p:spPr>
              <a:xfrm>
                <a:off x="6287040" y="3469320"/>
                <a:ext cx="1153440" cy="40176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748" name="TextShape 122"/>
              <p:cNvSpPr txBox="1"/>
              <p:nvPr/>
            </p:nvSpPr>
            <p:spPr>
              <a:xfrm>
                <a:off x="6287040" y="3469320"/>
                <a:ext cx="1153440" cy="4532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27.0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749" name="Group 123"/>
            <p:cNvGrpSpPr/>
            <p:nvPr/>
          </p:nvGrpSpPr>
          <p:grpSpPr>
            <a:xfrm>
              <a:off x="5136120" y="3469320"/>
              <a:ext cx="1150920" cy="453240"/>
              <a:chOff x="5136120" y="3469320"/>
              <a:chExt cx="1150920" cy="453240"/>
            </a:xfrm>
          </p:grpSpPr>
          <p:sp>
            <p:nvSpPr>
              <p:cNvPr id="750" name="Rectangle 124"/>
              <p:cNvSpPr/>
              <p:nvPr/>
            </p:nvSpPr>
            <p:spPr>
              <a:xfrm>
                <a:off x="5136120" y="3469320"/>
                <a:ext cx="1150920" cy="40176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751" name="TextShape 125"/>
              <p:cNvSpPr txBox="1"/>
              <p:nvPr/>
            </p:nvSpPr>
            <p:spPr>
              <a:xfrm>
                <a:off x="5136120" y="3469320"/>
                <a:ext cx="1150920" cy="4532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13.2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752" name="Group 126"/>
            <p:cNvGrpSpPr/>
            <p:nvPr/>
          </p:nvGrpSpPr>
          <p:grpSpPr>
            <a:xfrm>
              <a:off x="3983040" y="3469320"/>
              <a:ext cx="1153080" cy="453240"/>
              <a:chOff x="3983040" y="3469320"/>
              <a:chExt cx="1153080" cy="453240"/>
            </a:xfrm>
          </p:grpSpPr>
          <p:sp>
            <p:nvSpPr>
              <p:cNvPr id="753" name="Rectangle 127"/>
              <p:cNvSpPr/>
              <p:nvPr/>
            </p:nvSpPr>
            <p:spPr>
              <a:xfrm>
                <a:off x="3983040" y="3469320"/>
                <a:ext cx="1153080" cy="40176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754" name="TextShape 128"/>
              <p:cNvSpPr txBox="1"/>
              <p:nvPr/>
            </p:nvSpPr>
            <p:spPr>
              <a:xfrm>
                <a:off x="3983040" y="3469320"/>
                <a:ext cx="1153080" cy="4532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8.0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755" name="Group 129"/>
            <p:cNvGrpSpPr/>
            <p:nvPr/>
          </p:nvGrpSpPr>
          <p:grpSpPr>
            <a:xfrm>
              <a:off x="2435400" y="3469320"/>
              <a:ext cx="1547640" cy="453240"/>
              <a:chOff x="2435400" y="3469320"/>
              <a:chExt cx="1547640" cy="453240"/>
            </a:xfrm>
          </p:grpSpPr>
          <p:sp>
            <p:nvSpPr>
              <p:cNvPr id="756" name="Rectangle 130"/>
              <p:cNvSpPr/>
              <p:nvPr/>
            </p:nvSpPr>
            <p:spPr>
              <a:xfrm>
                <a:off x="2435400" y="3469320"/>
                <a:ext cx="1547640" cy="40176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757" name="TextShape 131"/>
              <p:cNvSpPr txBox="1"/>
              <p:nvPr/>
            </p:nvSpPr>
            <p:spPr>
              <a:xfrm>
                <a:off x="2435400" y="3469320"/>
                <a:ext cx="1547640" cy="4532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0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758" name="Group 132"/>
            <p:cNvGrpSpPr/>
            <p:nvPr/>
          </p:nvGrpSpPr>
          <p:grpSpPr>
            <a:xfrm>
              <a:off x="167400" y="3469320"/>
              <a:ext cx="2268000" cy="453240"/>
              <a:chOff x="167400" y="3469320"/>
              <a:chExt cx="2268000" cy="453240"/>
            </a:xfrm>
          </p:grpSpPr>
          <p:sp>
            <p:nvSpPr>
              <p:cNvPr id="759" name="Rectangle 133"/>
              <p:cNvSpPr/>
              <p:nvPr/>
            </p:nvSpPr>
            <p:spPr>
              <a:xfrm>
                <a:off x="167400" y="3469320"/>
                <a:ext cx="2268000" cy="40176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760" name="TextShape 134"/>
              <p:cNvSpPr txBox="1"/>
              <p:nvPr/>
            </p:nvSpPr>
            <p:spPr>
              <a:xfrm>
                <a:off x="167400" y="3469320"/>
                <a:ext cx="2268000" cy="4532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BIC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761" name="Group 135"/>
            <p:cNvGrpSpPr/>
            <p:nvPr/>
          </p:nvGrpSpPr>
          <p:grpSpPr>
            <a:xfrm>
              <a:off x="8589960" y="3067920"/>
              <a:ext cx="1153800" cy="452880"/>
              <a:chOff x="8589960" y="3067920"/>
              <a:chExt cx="1153800" cy="452880"/>
            </a:xfrm>
          </p:grpSpPr>
          <p:sp>
            <p:nvSpPr>
              <p:cNvPr id="762" name="Rectangle 136"/>
              <p:cNvSpPr/>
              <p:nvPr/>
            </p:nvSpPr>
            <p:spPr>
              <a:xfrm>
                <a:off x="8589960" y="3067920"/>
                <a:ext cx="1153800" cy="40140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763" name="TextShape 137"/>
              <p:cNvSpPr txBox="1"/>
              <p:nvPr/>
            </p:nvSpPr>
            <p:spPr>
              <a:xfrm>
                <a:off x="8589960" y="3067920"/>
                <a:ext cx="1153800" cy="452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1.0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764" name="Group 138"/>
            <p:cNvGrpSpPr/>
            <p:nvPr/>
          </p:nvGrpSpPr>
          <p:grpSpPr>
            <a:xfrm>
              <a:off x="7440480" y="3067920"/>
              <a:ext cx="1149480" cy="452880"/>
              <a:chOff x="7440480" y="3067920"/>
              <a:chExt cx="1149480" cy="452880"/>
            </a:xfrm>
          </p:grpSpPr>
          <p:sp>
            <p:nvSpPr>
              <p:cNvPr id="765" name="Rectangle 139"/>
              <p:cNvSpPr/>
              <p:nvPr/>
            </p:nvSpPr>
            <p:spPr>
              <a:xfrm>
                <a:off x="7440480" y="3067920"/>
                <a:ext cx="1149480" cy="40140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766" name="TextShape 140"/>
              <p:cNvSpPr txBox="1"/>
              <p:nvPr/>
            </p:nvSpPr>
            <p:spPr>
              <a:xfrm>
                <a:off x="7440480" y="3067920"/>
                <a:ext cx="1149480" cy="452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32.6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767" name="Group 141"/>
            <p:cNvGrpSpPr/>
            <p:nvPr/>
          </p:nvGrpSpPr>
          <p:grpSpPr>
            <a:xfrm>
              <a:off x="6287040" y="3067920"/>
              <a:ext cx="1153440" cy="452880"/>
              <a:chOff x="6287040" y="3067920"/>
              <a:chExt cx="1153440" cy="452880"/>
            </a:xfrm>
          </p:grpSpPr>
          <p:sp>
            <p:nvSpPr>
              <p:cNvPr id="768" name="Rectangle 142"/>
              <p:cNvSpPr/>
              <p:nvPr/>
            </p:nvSpPr>
            <p:spPr>
              <a:xfrm>
                <a:off x="6287040" y="3067920"/>
                <a:ext cx="1153440" cy="40140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769" name="TextShape 143"/>
              <p:cNvSpPr txBox="1"/>
              <p:nvPr/>
            </p:nvSpPr>
            <p:spPr>
              <a:xfrm>
                <a:off x="6287040" y="3067920"/>
                <a:ext cx="1153440" cy="452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32.9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770" name="Group 144"/>
            <p:cNvGrpSpPr/>
            <p:nvPr/>
          </p:nvGrpSpPr>
          <p:grpSpPr>
            <a:xfrm>
              <a:off x="5136120" y="3067920"/>
              <a:ext cx="1150920" cy="452880"/>
              <a:chOff x="5136120" y="3067920"/>
              <a:chExt cx="1150920" cy="452880"/>
            </a:xfrm>
          </p:grpSpPr>
          <p:sp>
            <p:nvSpPr>
              <p:cNvPr id="771" name="Rectangle 145"/>
              <p:cNvSpPr/>
              <p:nvPr/>
            </p:nvSpPr>
            <p:spPr>
              <a:xfrm>
                <a:off x="5136120" y="3067920"/>
                <a:ext cx="1150920" cy="40140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772" name="TextShape 146"/>
              <p:cNvSpPr txBox="1"/>
              <p:nvPr/>
            </p:nvSpPr>
            <p:spPr>
              <a:xfrm>
                <a:off x="5136120" y="3067920"/>
                <a:ext cx="1150920" cy="452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19.0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773" name="Group 147"/>
            <p:cNvGrpSpPr/>
            <p:nvPr/>
          </p:nvGrpSpPr>
          <p:grpSpPr>
            <a:xfrm>
              <a:off x="3983040" y="3067920"/>
              <a:ext cx="1153080" cy="452880"/>
              <a:chOff x="3983040" y="3067920"/>
              <a:chExt cx="1153080" cy="452880"/>
            </a:xfrm>
          </p:grpSpPr>
          <p:sp>
            <p:nvSpPr>
              <p:cNvPr id="774" name="Rectangle 148"/>
              <p:cNvSpPr/>
              <p:nvPr/>
            </p:nvSpPr>
            <p:spPr>
              <a:xfrm>
                <a:off x="3983040" y="3067920"/>
                <a:ext cx="1153080" cy="40140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775" name="TextShape 149"/>
              <p:cNvSpPr txBox="1"/>
              <p:nvPr/>
            </p:nvSpPr>
            <p:spPr>
              <a:xfrm>
                <a:off x="3983040" y="3067920"/>
                <a:ext cx="1153080" cy="452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14.5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776" name="Group 150"/>
            <p:cNvGrpSpPr/>
            <p:nvPr/>
          </p:nvGrpSpPr>
          <p:grpSpPr>
            <a:xfrm>
              <a:off x="2435400" y="3067920"/>
              <a:ext cx="1547640" cy="452880"/>
              <a:chOff x="2435400" y="3067920"/>
              <a:chExt cx="1547640" cy="452880"/>
            </a:xfrm>
          </p:grpSpPr>
          <p:sp>
            <p:nvSpPr>
              <p:cNvPr id="777" name="Rectangle 151"/>
              <p:cNvSpPr/>
              <p:nvPr/>
            </p:nvSpPr>
            <p:spPr>
              <a:xfrm>
                <a:off x="2435400" y="3067920"/>
                <a:ext cx="1547640" cy="40140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778" name="TextShape 152"/>
              <p:cNvSpPr txBox="1"/>
              <p:nvPr/>
            </p:nvSpPr>
            <p:spPr>
              <a:xfrm>
                <a:off x="2435400" y="3067920"/>
                <a:ext cx="1547640" cy="452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0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779" name="Group 153"/>
            <p:cNvGrpSpPr/>
            <p:nvPr/>
          </p:nvGrpSpPr>
          <p:grpSpPr>
            <a:xfrm>
              <a:off x="167400" y="3067920"/>
              <a:ext cx="2268000" cy="452880"/>
              <a:chOff x="167400" y="3067920"/>
              <a:chExt cx="2268000" cy="452880"/>
            </a:xfrm>
          </p:grpSpPr>
          <p:sp>
            <p:nvSpPr>
              <p:cNvPr id="780" name="Rectangle 154"/>
              <p:cNvSpPr/>
              <p:nvPr/>
            </p:nvSpPr>
            <p:spPr>
              <a:xfrm>
                <a:off x="167400" y="3067920"/>
                <a:ext cx="2268000" cy="40140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781" name="TextShape 155"/>
              <p:cNvSpPr txBox="1"/>
              <p:nvPr/>
            </p:nvSpPr>
            <p:spPr>
              <a:xfrm>
                <a:off x="167400" y="3067920"/>
                <a:ext cx="2268000" cy="452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AICc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782" name="Group 156"/>
            <p:cNvGrpSpPr/>
            <p:nvPr/>
          </p:nvGrpSpPr>
          <p:grpSpPr>
            <a:xfrm>
              <a:off x="8589960" y="2665080"/>
              <a:ext cx="1153800" cy="453600"/>
              <a:chOff x="8589960" y="2665080"/>
              <a:chExt cx="1153800" cy="453600"/>
            </a:xfrm>
          </p:grpSpPr>
          <p:sp>
            <p:nvSpPr>
              <p:cNvPr id="783" name="Rectangle 157"/>
              <p:cNvSpPr/>
              <p:nvPr/>
            </p:nvSpPr>
            <p:spPr>
              <a:xfrm>
                <a:off x="8589960" y="2665080"/>
                <a:ext cx="1153800" cy="40284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784" name="TextShape 158"/>
              <p:cNvSpPr txBox="1"/>
              <p:nvPr/>
            </p:nvSpPr>
            <p:spPr>
              <a:xfrm>
                <a:off x="8589960" y="2665080"/>
                <a:ext cx="1153800" cy="45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1.5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785" name="Group 159"/>
            <p:cNvGrpSpPr/>
            <p:nvPr/>
          </p:nvGrpSpPr>
          <p:grpSpPr>
            <a:xfrm>
              <a:off x="7440480" y="2665080"/>
              <a:ext cx="1149480" cy="453600"/>
              <a:chOff x="7440480" y="2665080"/>
              <a:chExt cx="1149480" cy="453600"/>
            </a:xfrm>
          </p:grpSpPr>
          <p:sp>
            <p:nvSpPr>
              <p:cNvPr id="786" name="Rectangle 160"/>
              <p:cNvSpPr/>
              <p:nvPr/>
            </p:nvSpPr>
            <p:spPr>
              <a:xfrm>
                <a:off x="7440480" y="2665080"/>
                <a:ext cx="1149480" cy="40284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787" name="TextShape 161"/>
              <p:cNvSpPr txBox="1"/>
              <p:nvPr/>
            </p:nvSpPr>
            <p:spPr>
              <a:xfrm>
                <a:off x="7440480" y="2665080"/>
                <a:ext cx="1149480" cy="45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49.1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788" name="Group 162"/>
            <p:cNvGrpSpPr/>
            <p:nvPr/>
          </p:nvGrpSpPr>
          <p:grpSpPr>
            <a:xfrm>
              <a:off x="6287040" y="2665080"/>
              <a:ext cx="1153440" cy="453600"/>
              <a:chOff x="6287040" y="2665080"/>
              <a:chExt cx="1153440" cy="453600"/>
            </a:xfrm>
          </p:grpSpPr>
          <p:sp>
            <p:nvSpPr>
              <p:cNvPr id="789" name="Rectangle 163"/>
              <p:cNvSpPr/>
              <p:nvPr/>
            </p:nvSpPr>
            <p:spPr>
              <a:xfrm>
                <a:off x="6287040" y="2665080"/>
                <a:ext cx="1153440" cy="40284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790" name="TextShape 164"/>
              <p:cNvSpPr txBox="1"/>
              <p:nvPr/>
            </p:nvSpPr>
            <p:spPr>
              <a:xfrm>
                <a:off x="6287040" y="2665080"/>
                <a:ext cx="1153440" cy="45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27.4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791" name="Group 165"/>
            <p:cNvGrpSpPr/>
            <p:nvPr/>
          </p:nvGrpSpPr>
          <p:grpSpPr>
            <a:xfrm>
              <a:off x="5136120" y="2665080"/>
              <a:ext cx="1150920" cy="453600"/>
              <a:chOff x="5136120" y="2665080"/>
              <a:chExt cx="1150920" cy="453600"/>
            </a:xfrm>
          </p:grpSpPr>
          <p:sp>
            <p:nvSpPr>
              <p:cNvPr id="792" name="Rectangle 166"/>
              <p:cNvSpPr/>
              <p:nvPr/>
            </p:nvSpPr>
            <p:spPr>
              <a:xfrm>
                <a:off x="5136120" y="2665080"/>
                <a:ext cx="1150920" cy="40284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793" name="TextShape 167"/>
              <p:cNvSpPr txBox="1"/>
              <p:nvPr/>
            </p:nvSpPr>
            <p:spPr>
              <a:xfrm>
                <a:off x="5136120" y="2665080"/>
                <a:ext cx="1150920" cy="45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13.5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794" name="Group 168"/>
            <p:cNvGrpSpPr/>
            <p:nvPr/>
          </p:nvGrpSpPr>
          <p:grpSpPr>
            <a:xfrm>
              <a:off x="3983040" y="2665080"/>
              <a:ext cx="1153080" cy="453600"/>
              <a:chOff x="3983040" y="2665080"/>
              <a:chExt cx="1153080" cy="453600"/>
            </a:xfrm>
          </p:grpSpPr>
          <p:sp>
            <p:nvSpPr>
              <p:cNvPr id="795" name="Rectangle 169"/>
              <p:cNvSpPr/>
              <p:nvPr/>
            </p:nvSpPr>
            <p:spPr>
              <a:xfrm>
                <a:off x="3983040" y="2665080"/>
                <a:ext cx="1153080" cy="40284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796" name="TextShape 170"/>
              <p:cNvSpPr txBox="1"/>
              <p:nvPr/>
            </p:nvSpPr>
            <p:spPr>
              <a:xfrm>
                <a:off x="3983040" y="2665080"/>
                <a:ext cx="1153080" cy="45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8.6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797" name="Group 171"/>
            <p:cNvGrpSpPr/>
            <p:nvPr/>
          </p:nvGrpSpPr>
          <p:grpSpPr>
            <a:xfrm>
              <a:off x="2435400" y="2665080"/>
              <a:ext cx="1547640" cy="453600"/>
              <a:chOff x="2435400" y="2665080"/>
              <a:chExt cx="1547640" cy="453600"/>
            </a:xfrm>
          </p:grpSpPr>
          <p:sp>
            <p:nvSpPr>
              <p:cNvPr id="798" name="Rectangle 172"/>
              <p:cNvSpPr/>
              <p:nvPr/>
            </p:nvSpPr>
            <p:spPr>
              <a:xfrm>
                <a:off x="2435400" y="2665080"/>
                <a:ext cx="1547640" cy="40284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799" name="TextShape 173"/>
              <p:cNvSpPr txBox="1"/>
              <p:nvPr/>
            </p:nvSpPr>
            <p:spPr>
              <a:xfrm>
                <a:off x="2435400" y="2665080"/>
                <a:ext cx="1547640" cy="45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0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800" name="Group 174"/>
            <p:cNvGrpSpPr/>
            <p:nvPr/>
          </p:nvGrpSpPr>
          <p:grpSpPr>
            <a:xfrm>
              <a:off x="167400" y="2665080"/>
              <a:ext cx="2268000" cy="453600"/>
              <a:chOff x="167400" y="2665080"/>
              <a:chExt cx="2268000" cy="453600"/>
            </a:xfrm>
          </p:grpSpPr>
          <p:sp>
            <p:nvSpPr>
              <p:cNvPr id="801" name="Rectangle 175"/>
              <p:cNvSpPr/>
              <p:nvPr/>
            </p:nvSpPr>
            <p:spPr>
              <a:xfrm>
                <a:off x="167400" y="2665080"/>
                <a:ext cx="2268000" cy="40284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802" name="TextShape 176"/>
              <p:cNvSpPr txBox="1"/>
              <p:nvPr/>
            </p:nvSpPr>
            <p:spPr>
              <a:xfrm>
                <a:off x="167400" y="2665080"/>
                <a:ext cx="2268000" cy="45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AIC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sp>
          <p:nvSpPr>
            <p:cNvPr id="803" name="Rectangle 177"/>
            <p:cNvSpPr/>
            <p:nvPr/>
          </p:nvSpPr>
          <p:spPr>
            <a:xfrm>
              <a:off x="8589960" y="2464200"/>
              <a:ext cx="1153800" cy="200880"/>
            </a:xfrm>
            <a:prstGeom prst="rect">
              <a:avLst/>
            </a:prstGeom>
            <a:noFill/>
            <a:ln w="36000">
              <a:noFill/>
            </a:ln>
          </p:spPr>
        </p:sp>
        <p:sp>
          <p:nvSpPr>
            <p:cNvPr id="804" name="Rectangle 178"/>
            <p:cNvSpPr/>
            <p:nvPr/>
          </p:nvSpPr>
          <p:spPr>
            <a:xfrm>
              <a:off x="7440480" y="2464200"/>
              <a:ext cx="1149480" cy="200880"/>
            </a:xfrm>
            <a:prstGeom prst="rect">
              <a:avLst/>
            </a:prstGeom>
            <a:noFill/>
            <a:ln w="36000">
              <a:noFill/>
            </a:ln>
          </p:spPr>
        </p:sp>
        <p:sp>
          <p:nvSpPr>
            <p:cNvPr id="805" name="Rectangle 179"/>
            <p:cNvSpPr/>
            <p:nvPr/>
          </p:nvSpPr>
          <p:spPr>
            <a:xfrm>
              <a:off x="6287040" y="2464200"/>
              <a:ext cx="1153440" cy="200880"/>
            </a:xfrm>
            <a:prstGeom prst="rect">
              <a:avLst/>
            </a:prstGeom>
            <a:noFill/>
            <a:ln w="36000">
              <a:noFill/>
            </a:ln>
          </p:spPr>
        </p:sp>
        <p:sp>
          <p:nvSpPr>
            <p:cNvPr id="806" name="Rectangle 180"/>
            <p:cNvSpPr/>
            <p:nvPr/>
          </p:nvSpPr>
          <p:spPr>
            <a:xfrm>
              <a:off x="5136120" y="2464200"/>
              <a:ext cx="1150920" cy="200880"/>
            </a:xfrm>
            <a:prstGeom prst="rect">
              <a:avLst/>
            </a:prstGeom>
            <a:noFill/>
            <a:ln w="36000">
              <a:noFill/>
            </a:ln>
          </p:spPr>
        </p:sp>
        <p:sp>
          <p:nvSpPr>
            <p:cNvPr id="807" name="Rectangle 181"/>
            <p:cNvSpPr/>
            <p:nvPr/>
          </p:nvSpPr>
          <p:spPr>
            <a:xfrm>
              <a:off x="3983040" y="2464200"/>
              <a:ext cx="1153080" cy="200880"/>
            </a:xfrm>
            <a:prstGeom prst="rect">
              <a:avLst/>
            </a:prstGeom>
            <a:noFill/>
            <a:ln w="36000">
              <a:noFill/>
            </a:ln>
          </p:spPr>
        </p:sp>
        <p:sp>
          <p:nvSpPr>
            <p:cNvPr id="808" name="Rectangle 182"/>
            <p:cNvSpPr/>
            <p:nvPr/>
          </p:nvSpPr>
          <p:spPr>
            <a:xfrm>
              <a:off x="2435400" y="2464200"/>
              <a:ext cx="1547640" cy="200880"/>
            </a:xfrm>
            <a:prstGeom prst="rect">
              <a:avLst/>
            </a:prstGeom>
            <a:noFill/>
            <a:ln w="36000">
              <a:noFill/>
            </a:ln>
          </p:spPr>
        </p:sp>
        <p:sp>
          <p:nvSpPr>
            <p:cNvPr id="809" name="Rectangle 183"/>
            <p:cNvSpPr/>
            <p:nvPr/>
          </p:nvSpPr>
          <p:spPr>
            <a:xfrm>
              <a:off x="167400" y="2464200"/>
              <a:ext cx="2268000" cy="200880"/>
            </a:xfrm>
            <a:prstGeom prst="rect">
              <a:avLst/>
            </a:prstGeom>
            <a:noFill/>
            <a:ln w="36000">
              <a:noFill/>
            </a:ln>
          </p:spPr>
        </p:sp>
        <p:grpSp>
          <p:nvGrpSpPr>
            <p:cNvPr id="810" name="Group 184"/>
            <p:cNvGrpSpPr/>
            <p:nvPr/>
          </p:nvGrpSpPr>
          <p:grpSpPr>
            <a:xfrm>
              <a:off x="8589960" y="2062800"/>
              <a:ext cx="1153800" cy="452880"/>
              <a:chOff x="8589960" y="2062800"/>
              <a:chExt cx="1153800" cy="452880"/>
            </a:xfrm>
          </p:grpSpPr>
          <p:sp>
            <p:nvSpPr>
              <p:cNvPr id="811" name="Rectangle 185"/>
              <p:cNvSpPr/>
              <p:nvPr/>
            </p:nvSpPr>
            <p:spPr>
              <a:xfrm>
                <a:off x="8589960" y="2062800"/>
                <a:ext cx="1153800" cy="40140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812" name="TextShape 186"/>
              <p:cNvSpPr txBox="1"/>
              <p:nvPr/>
            </p:nvSpPr>
            <p:spPr>
              <a:xfrm>
                <a:off x="8589960" y="2062800"/>
                <a:ext cx="1153800" cy="452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Model 5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813" name="Group 187"/>
            <p:cNvGrpSpPr/>
            <p:nvPr/>
          </p:nvGrpSpPr>
          <p:grpSpPr>
            <a:xfrm>
              <a:off x="7440480" y="2062800"/>
              <a:ext cx="1149480" cy="452880"/>
              <a:chOff x="7440480" y="2062800"/>
              <a:chExt cx="1149480" cy="452880"/>
            </a:xfrm>
          </p:grpSpPr>
          <p:sp>
            <p:nvSpPr>
              <p:cNvPr id="814" name="Rectangle 188"/>
              <p:cNvSpPr/>
              <p:nvPr/>
            </p:nvSpPr>
            <p:spPr>
              <a:xfrm>
                <a:off x="7440480" y="2062800"/>
                <a:ext cx="1149480" cy="40140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815" name="TextShape 189"/>
              <p:cNvSpPr txBox="1"/>
              <p:nvPr/>
            </p:nvSpPr>
            <p:spPr>
              <a:xfrm>
                <a:off x="7440480" y="2062800"/>
                <a:ext cx="1149480" cy="452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Model 4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816" name="Group 190"/>
            <p:cNvGrpSpPr/>
            <p:nvPr/>
          </p:nvGrpSpPr>
          <p:grpSpPr>
            <a:xfrm>
              <a:off x="6287040" y="2062800"/>
              <a:ext cx="1153440" cy="452880"/>
              <a:chOff x="6287040" y="2062800"/>
              <a:chExt cx="1153440" cy="452880"/>
            </a:xfrm>
          </p:grpSpPr>
          <p:sp>
            <p:nvSpPr>
              <p:cNvPr id="817" name="Rectangle 191"/>
              <p:cNvSpPr/>
              <p:nvPr/>
            </p:nvSpPr>
            <p:spPr>
              <a:xfrm>
                <a:off x="6287040" y="2062800"/>
                <a:ext cx="1153440" cy="40140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818" name="TextShape 192"/>
              <p:cNvSpPr txBox="1"/>
              <p:nvPr/>
            </p:nvSpPr>
            <p:spPr>
              <a:xfrm>
                <a:off x="6287040" y="2062800"/>
                <a:ext cx="1153440" cy="452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Model 3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819" name="Group 193"/>
            <p:cNvGrpSpPr/>
            <p:nvPr/>
          </p:nvGrpSpPr>
          <p:grpSpPr>
            <a:xfrm>
              <a:off x="5136120" y="2062800"/>
              <a:ext cx="1150920" cy="452880"/>
              <a:chOff x="5136120" y="2062800"/>
              <a:chExt cx="1150920" cy="452880"/>
            </a:xfrm>
          </p:grpSpPr>
          <p:sp>
            <p:nvSpPr>
              <p:cNvPr id="820" name="Rectangle 194"/>
              <p:cNvSpPr/>
              <p:nvPr/>
            </p:nvSpPr>
            <p:spPr>
              <a:xfrm>
                <a:off x="5136120" y="2062800"/>
                <a:ext cx="1150920" cy="40140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821" name="TextShape 195"/>
              <p:cNvSpPr txBox="1"/>
              <p:nvPr/>
            </p:nvSpPr>
            <p:spPr>
              <a:xfrm>
                <a:off x="5136120" y="2062800"/>
                <a:ext cx="1150920" cy="452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Model 2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822" name="Group 196"/>
            <p:cNvGrpSpPr/>
            <p:nvPr/>
          </p:nvGrpSpPr>
          <p:grpSpPr>
            <a:xfrm>
              <a:off x="3983040" y="2062800"/>
              <a:ext cx="1153080" cy="452880"/>
              <a:chOff x="3983040" y="2062800"/>
              <a:chExt cx="1153080" cy="452880"/>
            </a:xfrm>
          </p:grpSpPr>
          <p:sp>
            <p:nvSpPr>
              <p:cNvPr id="823" name="Rectangle 197"/>
              <p:cNvSpPr/>
              <p:nvPr/>
            </p:nvSpPr>
            <p:spPr>
              <a:xfrm>
                <a:off x="3983040" y="2062800"/>
                <a:ext cx="1153080" cy="40140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824" name="TextShape 198"/>
              <p:cNvSpPr txBox="1"/>
              <p:nvPr/>
            </p:nvSpPr>
            <p:spPr>
              <a:xfrm>
                <a:off x="3983040" y="2062800"/>
                <a:ext cx="1153080" cy="452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Model 1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825" name="Group 199"/>
            <p:cNvGrpSpPr/>
            <p:nvPr/>
          </p:nvGrpSpPr>
          <p:grpSpPr>
            <a:xfrm>
              <a:off x="2435400" y="2062800"/>
              <a:ext cx="1547640" cy="452880"/>
              <a:chOff x="2435400" y="2062800"/>
              <a:chExt cx="1547640" cy="452880"/>
            </a:xfrm>
          </p:grpSpPr>
          <p:sp>
            <p:nvSpPr>
              <p:cNvPr id="826" name="Rectangle 200"/>
              <p:cNvSpPr/>
              <p:nvPr/>
            </p:nvSpPr>
            <p:spPr>
              <a:xfrm>
                <a:off x="2435400" y="2062800"/>
                <a:ext cx="1547640" cy="40140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827" name="TextShape 201"/>
              <p:cNvSpPr txBox="1"/>
              <p:nvPr/>
            </p:nvSpPr>
            <p:spPr>
              <a:xfrm>
                <a:off x="2435400" y="2062800"/>
                <a:ext cx="1547640" cy="452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pPr algn="ctr">
                  <a:spcBef>
                    <a:spcPts val="448"/>
                  </a:spcBef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No model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grpSp>
          <p:nvGrpSpPr>
            <p:cNvPr id="828" name="Group 202"/>
            <p:cNvGrpSpPr/>
            <p:nvPr/>
          </p:nvGrpSpPr>
          <p:grpSpPr>
            <a:xfrm>
              <a:off x="167400" y="2062800"/>
              <a:ext cx="2268000" cy="452880"/>
              <a:chOff x="167400" y="2062800"/>
              <a:chExt cx="2268000" cy="452880"/>
            </a:xfrm>
          </p:grpSpPr>
          <p:sp>
            <p:nvSpPr>
              <p:cNvPr id="829" name="Rectangle 203"/>
              <p:cNvSpPr/>
              <p:nvPr/>
            </p:nvSpPr>
            <p:spPr>
              <a:xfrm>
                <a:off x="167400" y="2062800"/>
                <a:ext cx="2268000" cy="401400"/>
              </a:xfrm>
              <a:prstGeom prst="rect">
                <a:avLst/>
              </a:prstGeom>
              <a:noFill/>
              <a:ln w="36000">
                <a:noFill/>
              </a:ln>
            </p:spPr>
          </p:sp>
          <p:sp>
            <p:nvSpPr>
              <p:cNvPr id="830" name="TextShape 204"/>
              <p:cNvSpPr txBox="1"/>
              <p:nvPr/>
            </p:nvSpPr>
            <p:spPr>
              <a:xfrm>
                <a:off x="167400" y="2062800"/>
                <a:ext cx="2268000" cy="452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>
                <a:normAutofit/>
              </a:bodyPr>
              <a:lstStyle/>
              <a:p>
                <a:r>
                  <a:rPr lang="en-US" sz="1800" b="0" strike="noStrike" spc="-1">
                    <a:solidFill>
                      <a:srgbClr val="000000"/>
                    </a:solidFill>
                    <a:latin typeface="Arial"/>
                  </a:rPr>
                  <a:t>Selection technique</a:t>
                </a:r>
                <a:endParaRPr lang="en-GB" sz="1800" b="0" strike="noStrike" spc="-1">
                  <a:latin typeface="Arial"/>
                </a:endParaRPr>
              </a:p>
            </p:txBody>
          </p:sp>
        </p:grpSp>
        <p:sp>
          <p:nvSpPr>
            <p:cNvPr id="831" name="Line 205"/>
            <p:cNvSpPr/>
            <p:nvPr/>
          </p:nvSpPr>
          <p:spPr>
            <a:xfrm>
              <a:off x="167400" y="6125040"/>
              <a:ext cx="9576360" cy="0"/>
            </a:xfrm>
            <a:prstGeom prst="line">
              <a:avLst/>
            </a:prstGeom>
            <a:ln w="2844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2" name="Line 206"/>
            <p:cNvSpPr/>
            <p:nvPr/>
          </p:nvSpPr>
          <p:spPr>
            <a:xfrm>
              <a:off x="167400" y="2062800"/>
              <a:ext cx="0" cy="401400"/>
            </a:xfrm>
            <a:prstGeom prst="line">
              <a:avLst/>
            </a:prstGeom>
            <a:ln w="360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3" name="Line 207"/>
            <p:cNvSpPr/>
            <p:nvPr/>
          </p:nvSpPr>
          <p:spPr>
            <a:xfrm>
              <a:off x="9743760" y="2062800"/>
              <a:ext cx="0" cy="401400"/>
            </a:xfrm>
            <a:prstGeom prst="line">
              <a:avLst/>
            </a:prstGeom>
            <a:ln w="360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4" name="Line 208"/>
            <p:cNvSpPr/>
            <p:nvPr/>
          </p:nvSpPr>
          <p:spPr>
            <a:xfrm>
              <a:off x="167400" y="2062800"/>
              <a:ext cx="9576360" cy="0"/>
            </a:xfrm>
            <a:prstGeom prst="line">
              <a:avLst/>
            </a:prstGeom>
            <a:ln w="2844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5" name="Line 209"/>
            <p:cNvSpPr/>
            <p:nvPr/>
          </p:nvSpPr>
          <p:spPr>
            <a:xfrm>
              <a:off x="167400" y="2464200"/>
              <a:ext cx="0" cy="200880"/>
            </a:xfrm>
            <a:prstGeom prst="line">
              <a:avLst/>
            </a:prstGeom>
            <a:ln w="360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6" name="Line 210"/>
            <p:cNvSpPr/>
            <p:nvPr/>
          </p:nvSpPr>
          <p:spPr>
            <a:xfrm>
              <a:off x="9743760" y="2464200"/>
              <a:ext cx="0" cy="200880"/>
            </a:xfrm>
            <a:prstGeom prst="line">
              <a:avLst/>
            </a:prstGeom>
            <a:ln w="360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7" name="Line 211"/>
            <p:cNvSpPr/>
            <p:nvPr/>
          </p:nvSpPr>
          <p:spPr>
            <a:xfrm>
              <a:off x="167400" y="2665080"/>
              <a:ext cx="0" cy="402480"/>
            </a:xfrm>
            <a:prstGeom prst="line">
              <a:avLst/>
            </a:prstGeom>
            <a:ln w="360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8" name="Line 212"/>
            <p:cNvSpPr/>
            <p:nvPr/>
          </p:nvSpPr>
          <p:spPr>
            <a:xfrm>
              <a:off x="9743760" y="2665080"/>
              <a:ext cx="0" cy="402480"/>
            </a:xfrm>
            <a:prstGeom prst="line">
              <a:avLst/>
            </a:prstGeom>
            <a:ln w="360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9" name="Line 213"/>
            <p:cNvSpPr/>
            <p:nvPr/>
          </p:nvSpPr>
          <p:spPr>
            <a:xfrm>
              <a:off x="167400" y="3067920"/>
              <a:ext cx="0" cy="401400"/>
            </a:xfrm>
            <a:prstGeom prst="line">
              <a:avLst/>
            </a:prstGeom>
            <a:ln w="360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0" name="Line 214"/>
            <p:cNvSpPr/>
            <p:nvPr/>
          </p:nvSpPr>
          <p:spPr>
            <a:xfrm>
              <a:off x="9743760" y="3067920"/>
              <a:ext cx="0" cy="401400"/>
            </a:xfrm>
            <a:prstGeom prst="line">
              <a:avLst/>
            </a:prstGeom>
            <a:ln w="360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1" name="Line 215"/>
            <p:cNvSpPr/>
            <p:nvPr/>
          </p:nvSpPr>
          <p:spPr>
            <a:xfrm>
              <a:off x="167400" y="3469320"/>
              <a:ext cx="0" cy="401400"/>
            </a:xfrm>
            <a:prstGeom prst="line">
              <a:avLst/>
            </a:prstGeom>
            <a:ln w="360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2" name="Line 216"/>
            <p:cNvSpPr/>
            <p:nvPr/>
          </p:nvSpPr>
          <p:spPr>
            <a:xfrm>
              <a:off x="9743760" y="3469320"/>
              <a:ext cx="0" cy="401400"/>
            </a:xfrm>
            <a:prstGeom prst="line">
              <a:avLst/>
            </a:prstGeom>
            <a:ln w="360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3" name="Line 217"/>
            <p:cNvSpPr/>
            <p:nvPr/>
          </p:nvSpPr>
          <p:spPr>
            <a:xfrm>
              <a:off x="167400" y="3871080"/>
              <a:ext cx="0" cy="401760"/>
            </a:xfrm>
            <a:prstGeom prst="line">
              <a:avLst/>
            </a:prstGeom>
            <a:ln w="360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4" name="Line 218"/>
            <p:cNvSpPr/>
            <p:nvPr/>
          </p:nvSpPr>
          <p:spPr>
            <a:xfrm>
              <a:off x="9743760" y="3871080"/>
              <a:ext cx="0" cy="401760"/>
            </a:xfrm>
            <a:prstGeom prst="line">
              <a:avLst/>
            </a:prstGeom>
            <a:ln w="360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5" name="Line 219"/>
            <p:cNvSpPr/>
            <p:nvPr/>
          </p:nvSpPr>
          <p:spPr>
            <a:xfrm>
              <a:off x="167400" y="4272840"/>
              <a:ext cx="0" cy="401760"/>
            </a:xfrm>
            <a:prstGeom prst="line">
              <a:avLst/>
            </a:prstGeom>
            <a:ln w="360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6" name="Line 220"/>
            <p:cNvSpPr/>
            <p:nvPr/>
          </p:nvSpPr>
          <p:spPr>
            <a:xfrm>
              <a:off x="9743760" y="4272840"/>
              <a:ext cx="0" cy="401760"/>
            </a:xfrm>
            <a:prstGeom prst="line">
              <a:avLst/>
            </a:prstGeom>
            <a:ln w="360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7" name="Line 221"/>
            <p:cNvSpPr/>
            <p:nvPr/>
          </p:nvSpPr>
          <p:spPr>
            <a:xfrm>
              <a:off x="167400" y="4674960"/>
              <a:ext cx="0" cy="401760"/>
            </a:xfrm>
            <a:prstGeom prst="line">
              <a:avLst/>
            </a:prstGeom>
            <a:ln w="360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8" name="Line 222"/>
            <p:cNvSpPr/>
            <p:nvPr/>
          </p:nvSpPr>
          <p:spPr>
            <a:xfrm>
              <a:off x="9743760" y="4674960"/>
              <a:ext cx="0" cy="401760"/>
            </a:xfrm>
            <a:prstGeom prst="line">
              <a:avLst/>
            </a:prstGeom>
            <a:ln w="360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9" name="Line 223"/>
            <p:cNvSpPr/>
            <p:nvPr/>
          </p:nvSpPr>
          <p:spPr>
            <a:xfrm>
              <a:off x="167400" y="5076720"/>
              <a:ext cx="0" cy="401760"/>
            </a:xfrm>
            <a:prstGeom prst="line">
              <a:avLst/>
            </a:prstGeom>
            <a:ln w="360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0" name="Line 224"/>
            <p:cNvSpPr/>
            <p:nvPr/>
          </p:nvSpPr>
          <p:spPr>
            <a:xfrm>
              <a:off x="9743760" y="5076720"/>
              <a:ext cx="0" cy="401760"/>
            </a:xfrm>
            <a:prstGeom prst="line">
              <a:avLst/>
            </a:prstGeom>
            <a:ln w="360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1" name="Line 225"/>
            <p:cNvSpPr/>
            <p:nvPr/>
          </p:nvSpPr>
          <p:spPr>
            <a:xfrm>
              <a:off x="167400" y="5478480"/>
              <a:ext cx="0" cy="200880"/>
            </a:xfrm>
            <a:prstGeom prst="line">
              <a:avLst/>
            </a:prstGeom>
            <a:ln w="360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2" name="Line 226"/>
            <p:cNvSpPr/>
            <p:nvPr/>
          </p:nvSpPr>
          <p:spPr>
            <a:xfrm>
              <a:off x="9743760" y="5478480"/>
              <a:ext cx="0" cy="200880"/>
            </a:xfrm>
            <a:prstGeom prst="line">
              <a:avLst/>
            </a:prstGeom>
            <a:ln w="360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3" name="Line 227"/>
            <p:cNvSpPr/>
            <p:nvPr/>
          </p:nvSpPr>
          <p:spPr>
            <a:xfrm>
              <a:off x="167400" y="5679360"/>
              <a:ext cx="0" cy="445320"/>
            </a:xfrm>
            <a:prstGeom prst="line">
              <a:avLst/>
            </a:prstGeom>
            <a:ln w="360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4" name="Line 228"/>
            <p:cNvSpPr/>
            <p:nvPr/>
          </p:nvSpPr>
          <p:spPr>
            <a:xfrm>
              <a:off x="9743760" y="5679360"/>
              <a:ext cx="0" cy="445320"/>
            </a:xfrm>
            <a:prstGeom prst="line">
              <a:avLst/>
            </a:prstGeom>
            <a:ln w="360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5" name="Line 229"/>
            <p:cNvSpPr/>
            <p:nvPr/>
          </p:nvSpPr>
          <p:spPr>
            <a:xfrm>
              <a:off x="167400" y="2464200"/>
              <a:ext cx="9576360" cy="0"/>
            </a:xfrm>
            <a:prstGeom prst="line">
              <a:avLst/>
            </a:prstGeom>
            <a:ln w="2844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6" name="Line 230"/>
            <p:cNvSpPr/>
            <p:nvPr/>
          </p:nvSpPr>
          <p:spPr>
            <a:xfrm>
              <a:off x="167400" y="5679360"/>
              <a:ext cx="9576360" cy="0"/>
            </a:xfrm>
            <a:prstGeom prst="line">
              <a:avLst/>
            </a:prstGeom>
            <a:ln w="2844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57" name="TextShape 231"/>
          <p:cNvSpPr txBox="1"/>
          <p:nvPr/>
        </p:nvSpPr>
        <p:spPr>
          <a:xfrm>
            <a:off x="335520" y="366120"/>
            <a:ext cx="9407880" cy="95292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i="1" strike="noStrike" spc="-1">
                <a:solidFill>
                  <a:srgbClr val="000000"/>
                </a:solidFill>
                <a:latin typeface="Arial"/>
              </a:rPr>
              <a:t>R</a:t>
            </a:r>
            <a:r>
              <a:rPr lang="en-US" sz="4400" b="0" i="1" strike="noStrike" spc="-1" baseline="-25000">
                <a:solidFill>
                  <a:srgbClr val="000000"/>
                </a:solidFill>
                <a:latin typeface="Arial"/>
              </a:rPr>
              <a:t>ex</a:t>
            </a: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 grid -</a:t>
            </a:r>
            <a:r>
              <a:rPr lang="en-US" sz="4400" b="0" i="1" strike="noStrike" spc="-1">
                <a:solidFill>
                  <a:srgbClr val="000000"/>
                </a:solidFill>
                <a:latin typeface="Arial"/>
              </a:rPr>
              <a:t> </a:t>
            </a: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Model count</a:t>
            </a:r>
            <a:endParaRPr lang="en-GB" sz="4400" b="0" strike="noStrike" spc="-1">
              <a:latin typeface="Arial"/>
            </a:endParaRPr>
          </a:p>
        </p:txBody>
      </p:sp>
      <p:sp>
        <p:nvSpPr>
          <p:cNvPr id="858" name="TextShape 232"/>
          <p:cNvSpPr txBox="1"/>
          <p:nvPr/>
        </p:nvSpPr>
        <p:spPr>
          <a:xfrm>
            <a:off x="7137720" y="720"/>
            <a:ext cx="3237840" cy="44856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000" b="0" i="1" strike="noStrike" spc="-1">
                <a:latin typeface="Arial"/>
              </a:rPr>
              <a:t>Model-free model selection</a:t>
            </a:r>
            <a:endParaRPr lang="en-GB" sz="2000" b="0" strike="noStrike" spc="-1">
              <a:latin typeface="Arial"/>
            </a:endParaRPr>
          </a:p>
        </p:txBody>
      </p:sp>
      <p:sp>
        <p:nvSpPr>
          <p:cNvPr id="859" name="TextShape 233"/>
          <p:cNvSpPr txBox="1"/>
          <p:nvPr/>
        </p:nvSpPr>
        <p:spPr>
          <a:xfrm>
            <a:off x="171720" y="6302520"/>
            <a:ext cx="4348800" cy="43020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400" b="0" strike="noStrike" spc="-1">
                <a:latin typeface="Arial"/>
              </a:rPr>
              <a:t>The numbers are percentages.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TextShape 1"/>
          <p:cNvSpPr txBox="1"/>
          <p:nvPr/>
        </p:nvSpPr>
        <p:spPr>
          <a:xfrm>
            <a:off x="371160" y="376560"/>
            <a:ext cx="9336240" cy="10753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GB" sz="4800" b="0" strike="noStrike" spc="-1">
                <a:solidFill>
                  <a:srgbClr val="000000"/>
                </a:solidFill>
                <a:latin typeface="Arial"/>
              </a:rPr>
              <a:t>Local </a:t>
            </a:r>
            <a:r>
              <a:rPr lang="en-GB" sz="4800" b="0" i="1" strike="noStrike" spc="-1">
                <a:solidFill>
                  <a:srgbClr val="000000"/>
                </a:solidFill>
                <a:latin typeface="Symbol"/>
              </a:rPr>
              <a:t>t</a:t>
            </a:r>
            <a:r>
              <a:rPr lang="en-GB" sz="4800" b="0" i="1" strike="noStrike" spc="-1" baseline="-33000">
                <a:solidFill>
                  <a:srgbClr val="000000"/>
                </a:solidFill>
                <a:latin typeface="Times New Roman"/>
              </a:rPr>
              <a:t>m</a:t>
            </a:r>
            <a:r>
              <a:rPr lang="en-GB" sz="4800" b="0" strike="noStrike" spc="-1">
                <a:solidFill>
                  <a:srgbClr val="000000"/>
                </a:solidFill>
                <a:latin typeface="Times New Roman"/>
              </a:rPr>
              <a:t> too high</a:t>
            </a:r>
            <a:endParaRPr lang="en-GB" sz="4800" b="0" strike="noStrike" spc="-1">
              <a:latin typeface="Arial"/>
            </a:endParaRPr>
          </a:p>
        </p:txBody>
      </p:sp>
      <p:sp>
        <p:nvSpPr>
          <p:cNvPr id="861" name="TextShape 2"/>
          <p:cNvSpPr txBox="1"/>
          <p:nvPr/>
        </p:nvSpPr>
        <p:spPr>
          <a:xfrm>
            <a:off x="6964200" y="360"/>
            <a:ext cx="3527280" cy="44856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000" b="0" i="1" strike="noStrike" spc="-1">
                <a:latin typeface="Arial"/>
              </a:rPr>
              <a:t>Model-free model elimination</a:t>
            </a:r>
            <a:endParaRPr lang="en-GB" sz="2000" b="0" strike="noStrike" spc="-1">
              <a:latin typeface="Arial"/>
            </a:endParaRPr>
          </a:p>
        </p:txBody>
      </p:sp>
      <p:pic>
        <p:nvPicPr>
          <p:cNvPr id="862" name="Picture 861"/>
          <p:cNvPicPr/>
          <p:nvPr/>
        </p:nvPicPr>
        <p:blipFill>
          <a:blip r:embed="rId2"/>
          <a:stretch/>
        </p:blipFill>
        <p:spPr>
          <a:xfrm>
            <a:off x="126720" y="1904040"/>
            <a:ext cx="9844920" cy="3189960"/>
          </a:xfrm>
          <a:prstGeom prst="rect">
            <a:avLst/>
          </a:prstGeom>
          <a:ln w="36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TextShape 1"/>
          <p:cNvSpPr txBox="1"/>
          <p:nvPr/>
        </p:nvSpPr>
        <p:spPr>
          <a:xfrm>
            <a:off x="3153600" y="324000"/>
            <a:ext cx="3772800" cy="48384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800" b="0" strike="noStrike" spc="-1">
                <a:solidFill>
                  <a:srgbClr val="000000"/>
                </a:solidFill>
                <a:latin typeface="Times New Roman"/>
              </a:rPr>
              <a:t>Frame order and the PCS</a:t>
            </a:r>
            <a:endParaRPr lang="en-GB" sz="2800" b="0" strike="noStrike" spc="-1">
              <a:latin typeface="Arial"/>
            </a:endParaRPr>
          </a:p>
        </p:txBody>
      </p:sp>
      <p:sp>
        <p:nvSpPr>
          <p:cNvPr id="864" name="TextShape 2"/>
          <p:cNvSpPr txBox="1"/>
          <p:nvPr/>
        </p:nvSpPr>
        <p:spPr>
          <a:xfrm>
            <a:off x="644400" y="1225080"/>
            <a:ext cx="2292840" cy="39960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solidFill>
                  <a:srgbClr val="000000"/>
                </a:solidFill>
                <a:latin typeface="Times New Roman"/>
                <a:ea typeface="Arial"/>
              </a:rPr>
              <a:t>The PCS equation:</a:t>
            </a:r>
            <a:endParaRPr lang="en-GB" sz="2200" b="0" strike="noStrike" spc="-1">
              <a:latin typeface="Arial"/>
            </a:endParaRPr>
          </a:p>
        </p:txBody>
      </p:sp>
      <p:pic>
        <p:nvPicPr>
          <p:cNvPr id="865" name="Picture 864"/>
          <p:cNvPicPr/>
          <p:nvPr/>
        </p:nvPicPr>
        <p:blipFill>
          <a:blip r:embed="rId2"/>
          <a:stretch/>
        </p:blipFill>
        <p:spPr>
          <a:xfrm>
            <a:off x="1045440" y="1861200"/>
            <a:ext cx="1618560" cy="709560"/>
          </a:xfrm>
          <a:prstGeom prst="rect">
            <a:avLst/>
          </a:prstGeom>
          <a:ln w="36000">
            <a:noFill/>
          </a:ln>
        </p:spPr>
      </p:pic>
      <p:sp>
        <p:nvSpPr>
          <p:cNvPr id="866" name="TextShape 3"/>
          <p:cNvSpPr txBox="1"/>
          <p:nvPr/>
        </p:nvSpPr>
        <p:spPr>
          <a:xfrm>
            <a:off x="644760" y="2806560"/>
            <a:ext cx="4831920" cy="39960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solidFill>
                  <a:srgbClr val="000000"/>
                </a:solidFill>
                <a:latin typeface="Times New Roman"/>
                <a:ea typeface="Arial"/>
              </a:rPr>
              <a:t>As a pivoted rotation (Brownian motion):</a:t>
            </a:r>
            <a:endParaRPr lang="en-GB" sz="2200" b="0" strike="noStrike" spc="-1">
              <a:latin typeface="Arial"/>
            </a:endParaRPr>
          </a:p>
        </p:txBody>
      </p:sp>
      <p:pic>
        <p:nvPicPr>
          <p:cNvPr id="867" name="Picture 866"/>
          <p:cNvPicPr/>
          <p:nvPr/>
        </p:nvPicPr>
        <p:blipFill>
          <a:blip r:embed="rId3"/>
          <a:stretch/>
        </p:blipFill>
        <p:spPr>
          <a:xfrm>
            <a:off x="1045440" y="3406680"/>
            <a:ext cx="8046720" cy="716040"/>
          </a:xfrm>
          <a:prstGeom prst="rect">
            <a:avLst/>
          </a:prstGeom>
          <a:ln w="36000">
            <a:noFill/>
          </a:ln>
        </p:spPr>
      </p:pic>
      <p:pic>
        <p:nvPicPr>
          <p:cNvPr id="868" name="Picture 867"/>
          <p:cNvPicPr/>
          <p:nvPr/>
        </p:nvPicPr>
        <p:blipFill>
          <a:blip r:embed="rId4"/>
          <a:stretch/>
        </p:blipFill>
        <p:spPr>
          <a:xfrm>
            <a:off x="1045440" y="5004000"/>
            <a:ext cx="8034840" cy="716760"/>
          </a:xfrm>
          <a:prstGeom prst="rect">
            <a:avLst/>
          </a:prstGeom>
          <a:ln w="36000">
            <a:noFill/>
          </a:ln>
        </p:spPr>
      </p:pic>
      <p:sp>
        <p:nvSpPr>
          <p:cNvPr id="869" name="TextShape 4"/>
          <p:cNvSpPr txBox="1"/>
          <p:nvPr/>
        </p:nvSpPr>
        <p:spPr>
          <a:xfrm>
            <a:off x="644760" y="4389840"/>
            <a:ext cx="4992120" cy="39960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solidFill>
                  <a:srgbClr val="000000"/>
                </a:solidFill>
                <a:latin typeface="Times New Roman"/>
                <a:ea typeface="Arial"/>
              </a:rPr>
              <a:t>Ensemble averaged (statistical mechanics):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870" name="TextShape 5"/>
          <p:cNvSpPr txBox="1"/>
          <p:nvPr/>
        </p:nvSpPr>
        <p:spPr>
          <a:xfrm>
            <a:off x="644760" y="5973120"/>
            <a:ext cx="6481080" cy="41508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solidFill>
                  <a:srgbClr val="000000"/>
                </a:solidFill>
                <a:latin typeface="Times New Roman"/>
                <a:ea typeface="Arial"/>
              </a:rPr>
              <a:t>Far too complicated = intractable!  </a:t>
            </a:r>
            <a:r>
              <a:rPr lang="en-GB" sz="2200" b="0" strike="noStrike" spc="-1">
                <a:solidFill>
                  <a:srgbClr val="000000"/>
                </a:solidFill>
                <a:latin typeface="DejaVu Sans"/>
                <a:ea typeface="DejaVu Sans"/>
              </a:rPr>
              <a:t>∴ </a:t>
            </a:r>
            <a:r>
              <a:rPr lang="en-GB" sz="2200" b="0" strike="noStrike" spc="-1">
                <a:solidFill>
                  <a:srgbClr val="000000"/>
                </a:solidFill>
                <a:latin typeface="Times New Roman"/>
                <a:ea typeface="Arial"/>
              </a:rPr>
              <a:t>Solve numerically.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871" name="TextShape 6"/>
          <p:cNvSpPr txBox="1"/>
          <p:nvPr/>
        </p:nvSpPr>
        <p:spPr>
          <a:xfrm>
            <a:off x="644760" y="6625440"/>
            <a:ext cx="8747280" cy="4075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solidFill>
                  <a:srgbClr val="000000"/>
                </a:solidFill>
                <a:latin typeface="Times New Roman"/>
              </a:rPr>
              <a:t>Calculation time longer – tricks used to go from ~1,000,000 years to ~1 day.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872" name="Line 7"/>
          <p:cNvSpPr/>
          <p:nvPr/>
        </p:nvSpPr>
        <p:spPr>
          <a:xfrm flipH="1" flipV="1">
            <a:off x="6719040" y="2503800"/>
            <a:ext cx="1126800" cy="580320"/>
          </a:xfrm>
          <a:prstGeom prst="line">
            <a:avLst/>
          </a:prstGeom>
          <a:ln w="108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73" name="Picture 872"/>
          <p:cNvPicPr/>
          <p:nvPr/>
        </p:nvPicPr>
        <p:blipFill>
          <a:blip r:embed="rId5"/>
          <a:stretch/>
        </p:blipFill>
        <p:spPr>
          <a:xfrm>
            <a:off x="7094520" y="216000"/>
            <a:ext cx="1775520" cy="2995560"/>
          </a:xfrm>
          <a:prstGeom prst="rect">
            <a:avLst/>
          </a:prstGeom>
          <a:ln w="36000">
            <a:noFill/>
          </a:ln>
        </p:spPr>
      </p:pic>
      <p:sp>
        <p:nvSpPr>
          <p:cNvPr id="874" name="CustomShape 8"/>
          <p:cNvSpPr/>
          <p:nvPr/>
        </p:nvSpPr>
        <p:spPr>
          <a:xfrm>
            <a:off x="6582600" y="2367000"/>
            <a:ext cx="272880" cy="273240"/>
          </a:xfrm>
          <a:prstGeom prst="ellipse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5" name="TextShape 9"/>
          <p:cNvSpPr txBox="1"/>
          <p:nvPr/>
        </p:nvSpPr>
        <p:spPr>
          <a:xfrm>
            <a:off x="6480000" y="2640240"/>
            <a:ext cx="497520" cy="29016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1400" b="0" strike="noStrike" spc="-1">
                <a:latin typeface="Arial"/>
              </a:rPr>
              <a:t>Ln</a:t>
            </a:r>
            <a:r>
              <a:rPr lang="en-GB" sz="1400" b="0" strike="noStrike" spc="-1" baseline="33000">
                <a:latin typeface="Arial"/>
              </a:rPr>
              <a:t>3+</a:t>
            </a:r>
            <a:endParaRPr lang="en-GB" sz="1400" b="0" strike="noStrike" spc="-1">
              <a:latin typeface="Arial"/>
            </a:endParaRPr>
          </a:p>
        </p:txBody>
      </p:sp>
      <p:sp>
        <p:nvSpPr>
          <p:cNvPr id="876" name="Line 10"/>
          <p:cNvSpPr/>
          <p:nvPr/>
        </p:nvSpPr>
        <p:spPr>
          <a:xfrm flipV="1">
            <a:off x="6719040" y="1820880"/>
            <a:ext cx="1161000" cy="682920"/>
          </a:xfrm>
          <a:prstGeom prst="line">
            <a:avLst/>
          </a:prstGeom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7" name="Line 11"/>
          <p:cNvSpPr/>
          <p:nvPr/>
        </p:nvSpPr>
        <p:spPr>
          <a:xfrm flipV="1">
            <a:off x="6719040" y="591480"/>
            <a:ext cx="1161000" cy="1911960"/>
          </a:xfrm>
          <a:prstGeom prst="line">
            <a:avLst/>
          </a:prstGeom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8" name="TextShape 12"/>
          <p:cNvSpPr txBox="1"/>
          <p:nvPr/>
        </p:nvSpPr>
        <p:spPr>
          <a:xfrm>
            <a:off x="7197120" y="2127960"/>
            <a:ext cx="359280" cy="40104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1800" b="0" strike="noStrike" spc="-1">
                <a:latin typeface="Arial"/>
              </a:rPr>
              <a:t>r</a:t>
            </a:r>
            <a:r>
              <a:rPr lang="en-GB" sz="1800" b="0" strike="noStrike" spc="-1" baseline="-33000">
                <a:latin typeface="Arial"/>
              </a:rPr>
              <a:t>ln</a:t>
            </a:r>
            <a:endParaRPr lang="en-GB" sz="1800" b="0" strike="noStrike" spc="-1">
              <a:latin typeface="Arial"/>
            </a:endParaRPr>
          </a:p>
        </p:txBody>
      </p:sp>
      <p:sp>
        <p:nvSpPr>
          <p:cNvPr id="879" name="TextShape 13"/>
          <p:cNvSpPr txBox="1"/>
          <p:nvPr/>
        </p:nvSpPr>
        <p:spPr>
          <a:xfrm>
            <a:off x="7880400" y="967320"/>
            <a:ext cx="345600" cy="40104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1800" b="0" strike="noStrike" spc="-1">
                <a:latin typeface="Arial"/>
              </a:rPr>
              <a:t>r</a:t>
            </a:r>
            <a:r>
              <a:rPr lang="en-GB" sz="1800" b="0" strike="noStrike" spc="-1" baseline="-33000">
                <a:latin typeface="Arial"/>
              </a:rPr>
              <a:t>P</a:t>
            </a:r>
            <a:endParaRPr lang="en-GB" sz="1800" b="0" strike="noStrike" spc="-1">
              <a:latin typeface="Arial"/>
            </a:endParaRPr>
          </a:p>
        </p:txBody>
      </p:sp>
      <p:sp>
        <p:nvSpPr>
          <p:cNvPr id="880" name="TextShape 14"/>
          <p:cNvSpPr txBox="1"/>
          <p:nvPr/>
        </p:nvSpPr>
        <p:spPr>
          <a:xfrm>
            <a:off x="6992280" y="1377000"/>
            <a:ext cx="257040" cy="3463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1800" b="0" strike="noStrike" spc="-1">
                <a:latin typeface="Arial"/>
              </a:rPr>
              <a:t>r</a:t>
            </a:r>
          </a:p>
        </p:txBody>
      </p:sp>
      <p:pic>
        <p:nvPicPr>
          <p:cNvPr id="881" name="Picture 880"/>
          <p:cNvPicPr/>
          <p:nvPr/>
        </p:nvPicPr>
        <p:blipFill>
          <a:blip r:embed="rId6"/>
          <a:stretch/>
        </p:blipFill>
        <p:spPr>
          <a:xfrm>
            <a:off x="8264160" y="2479320"/>
            <a:ext cx="1630440" cy="1048680"/>
          </a:xfrm>
          <a:prstGeom prst="rect">
            <a:avLst/>
          </a:prstGeom>
          <a:ln w="36000">
            <a:noFill/>
          </a:ln>
        </p:spPr>
      </p:pic>
      <p:sp>
        <p:nvSpPr>
          <p:cNvPr id="882" name="CustomShape 15"/>
          <p:cNvSpPr/>
          <p:nvPr/>
        </p:nvSpPr>
        <p:spPr>
          <a:xfrm>
            <a:off x="8856000" y="6696000"/>
            <a:ext cx="936000" cy="6480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TextShape 1"/>
          <p:cNvSpPr txBox="1"/>
          <p:nvPr/>
        </p:nvSpPr>
        <p:spPr>
          <a:xfrm>
            <a:off x="2688840" y="216000"/>
            <a:ext cx="4702320" cy="49284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800" b="0" strike="noStrike" spc="-1">
                <a:latin typeface="Times New Roman"/>
              </a:rPr>
              <a:t>Can this be solved for the PCS?</a:t>
            </a:r>
            <a:endParaRPr lang="en-GB" sz="2800" b="0" strike="noStrike" spc="-1">
              <a:latin typeface="Arial"/>
            </a:endParaRPr>
          </a:p>
        </p:txBody>
      </p:sp>
      <p:sp>
        <p:nvSpPr>
          <p:cNvPr id="884" name="TextShape 2"/>
          <p:cNvSpPr txBox="1"/>
          <p:nvPr/>
        </p:nvSpPr>
        <p:spPr>
          <a:xfrm>
            <a:off x="648000" y="1080000"/>
            <a:ext cx="8100000" cy="4075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Yes!  But need many tricks: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885" name="TextShape 3"/>
          <p:cNvSpPr txBox="1"/>
          <p:nvPr/>
        </p:nvSpPr>
        <p:spPr>
          <a:xfrm>
            <a:off x="648000" y="4964040"/>
            <a:ext cx="9144000" cy="72468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1" strike="noStrike" spc="-1">
                <a:latin typeface="Times New Roman"/>
              </a:rPr>
              <a:t>3.  </a:t>
            </a:r>
            <a:r>
              <a:rPr lang="en-GB" sz="2200" b="0" strike="noStrike" spc="-1">
                <a:latin typeface="Times New Roman"/>
              </a:rPr>
              <a:t>Start with all RDCs and a PCS subset (~5 spins), optimise, then use all RDC and PCS data (10,000 to 100,000 times speed up).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886" name="TextShape 4"/>
          <p:cNvSpPr txBox="1"/>
          <p:nvPr/>
        </p:nvSpPr>
        <p:spPr>
          <a:xfrm>
            <a:off x="648000" y="1756080"/>
            <a:ext cx="7283880" cy="135900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1" strike="noStrike" spc="-1">
                <a:latin typeface="Times New Roman"/>
              </a:rPr>
              <a:t>1.  </a:t>
            </a:r>
            <a:r>
              <a:rPr lang="en-GB" sz="2200" b="0" strike="noStrike" spc="-1">
                <a:latin typeface="Times New Roman"/>
              </a:rPr>
              <a:t>Play with numerical integration methods:</a:t>
            </a:r>
            <a:endParaRPr lang="en-GB" sz="2200" b="0" strike="noStrike" spc="-1">
              <a:latin typeface="Arial"/>
            </a:endParaRPr>
          </a:p>
          <a:p>
            <a:pPr marL="864000" lvl="3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Standard quadratic integration (far too slow).</a:t>
            </a:r>
            <a:endParaRPr lang="en-GB" sz="2200" b="0" strike="noStrike" spc="-1">
              <a:latin typeface="Arial"/>
            </a:endParaRPr>
          </a:p>
          <a:p>
            <a:pPr marL="864000" lvl="3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Monte Carlo integration (much faster ~100 times).</a:t>
            </a:r>
            <a:endParaRPr lang="en-GB" sz="2200" b="0" strike="noStrike" spc="-1">
              <a:latin typeface="Arial"/>
            </a:endParaRPr>
          </a:p>
          <a:p>
            <a:pPr marL="864000" lvl="3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Quasi-random (Sobol') integration (~1000 times faster).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887" name="TextShape 5"/>
          <p:cNvSpPr txBox="1"/>
          <p:nvPr/>
        </p:nvSpPr>
        <p:spPr>
          <a:xfrm>
            <a:off x="648000" y="3359880"/>
            <a:ext cx="8638200" cy="135900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1" strike="noStrike" spc="-1">
                <a:latin typeface="Times New Roman"/>
              </a:rPr>
              <a:t>2.  </a:t>
            </a:r>
            <a:r>
              <a:rPr lang="en-GB" sz="2200" b="0" strike="noStrike" spc="-1">
                <a:latin typeface="Times New Roman"/>
              </a:rPr>
              <a:t>Parallelisation and running on clusters: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Run multiple calculations simultaneously (100 nodes, 100 times faster).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Not possible – 4 attempts, always slower.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Problem – data transfer speeds between nodes.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888" name="TextShape 6"/>
          <p:cNvSpPr txBox="1"/>
          <p:nvPr/>
        </p:nvSpPr>
        <p:spPr>
          <a:xfrm>
            <a:off x="648000" y="5949000"/>
            <a:ext cx="6580080" cy="4075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1" strike="noStrike" spc="-1">
                <a:latin typeface="Times New Roman"/>
              </a:rPr>
              <a:t>4.  </a:t>
            </a:r>
            <a:r>
              <a:rPr lang="en-GB" sz="2200" b="0" strike="noStrike" spc="-1">
                <a:latin typeface="Times New Roman"/>
              </a:rPr>
              <a:t>Nested model solutions (up to 6 orders of magnitude).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889" name="Freeform 7"/>
          <p:cNvSpPr/>
          <p:nvPr/>
        </p:nvSpPr>
        <p:spPr>
          <a:xfrm>
            <a:off x="576000" y="3312000"/>
            <a:ext cx="8928360" cy="1440360"/>
          </a:xfrm>
          <a:custGeom>
            <a:avLst/>
            <a:gdLst/>
            <a:ahLst/>
            <a:cxnLst/>
            <a:rect l="0" t="0" r="r" b="b"/>
            <a:pathLst>
              <a:path w="24801" h="4001">
                <a:moveTo>
                  <a:pt x="0" y="4000"/>
                </a:moveTo>
                <a:lnTo>
                  <a:pt x="24800" y="0"/>
                </a:lnTo>
              </a:path>
            </a:pathLst>
          </a:custGeom>
          <a:ln w="108000">
            <a:noFill/>
          </a:ln>
        </p:spPr>
      </p:sp>
      <p:sp>
        <p:nvSpPr>
          <p:cNvPr id="890" name="Freeform 8"/>
          <p:cNvSpPr/>
          <p:nvPr/>
        </p:nvSpPr>
        <p:spPr>
          <a:xfrm>
            <a:off x="576000" y="3312000"/>
            <a:ext cx="8928360" cy="1440360"/>
          </a:xfrm>
          <a:custGeom>
            <a:avLst/>
            <a:gdLst/>
            <a:ahLst/>
            <a:cxnLst/>
            <a:rect l="0" t="0" r="r" b="b"/>
            <a:pathLst>
              <a:path w="24801" h="4001">
                <a:moveTo>
                  <a:pt x="0" y="0"/>
                </a:moveTo>
                <a:lnTo>
                  <a:pt x="24800" y="4000"/>
                </a:lnTo>
              </a:path>
            </a:pathLst>
          </a:custGeom>
          <a:ln w="108000">
            <a:noFill/>
          </a:ln>
        </p:spPr>
      </p:sp>
      <p:sp>
        <p:nvSpPr>
          <p:cNvPr id="891" name="TextShape 9"/>
          <p:cNvSpPr txBox="1"/>
          <p:nvPr/>
        </p:nvSpPr>
        <p:spPr>
          <a:xfrm>
            <a:off x="644760" y="6625440"/>
            <a:ext cx="7448760" cy="4075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solidFill>
                  <a:srgbClr val="000000"/>
                </a:solidFill>
                <a:latin typeface="Times New Roman"/>
              </a:rPr>
              <a:t>Calculation time now shorter – from ~1,000,000 years to ~1 day.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892" name="CustomShape 10"/>
          <p:cNvSpPr/>
          <p:nvPr/>
        </p:nvSpPr>
        <p:spPr>
          <a:xfrm>
            <a:off x="8856000" y="6696000"/>
            <a:ext cx="936000" cy="6480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4217400" y="360000"/>
            <a:ext cx="1649520" cy="490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2800" b="0" strike="noStrike" spc="-1">
                <a:latin typeface="Times New Roman"/>
              </a:rPr>
              <a:t>Using relax</a:t>
            </a:r>
            <a:endParaRPr lang="en-GB" sz="2800" b="0" strike="noStrike" spc="-1">
              <a:latin typeface="Arial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432000" y="1371960"/>
            <a:ext cx="9360000" cy="39960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>
                <a:latin typeface="Times New Roman"/>
              </a:rPr>
              <a:t>To illustrate the capabilities of relax, four subjects will be covered: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95" name="TextShape 3"/>
          <p:cNvSpPr txBox="1"/>
          <p:nvPr/>
        </p:nvSpPr>
        <p:spPr>
          <a:xfrm>
            <a:off x="3204000" y="2414520"/>
            <a:ext cx="5796000" cy="39960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1.	Field of mathematical modelling.</a:t>
            </a:r>
            <a:endParaRPr lang="en-GB" sz="2200" b="0" strike="noStrike" spc="-1">
              <a:latin typeface="Arial"/>
            </a:endParaRPr>
          </a:p>
        </p:txBody>
      </p:sp>
      <p:pic>
        <p:nvPicPr>
          <p:cNvPr id="96" name="Picture 95"/>
          <p:cNvPicPr/>
          <p:nvPr/>
        </p:nvPicPr>
        <p:blipFill>
          <a:blip r:embed="rId2"/>
          <a:stretch/>
        </p:blipFill>
        <p:spPr>
          <a:xfrm>
            <a:off x="1872000" y="2233800"/>
            <a:ext cx="761040" cy="761040"/>
          </a:xfrm>
          <a:prstGeom prst="rect">
            <a:avLst/>
          </a:prstGeom>
          <a:ln w="36000">
            <a:noFill/>
          </a:ln>
        </p:spPr>
      </p:pic>
      <p:sp>
        <p:nvSpPr>
          <p:cNvPr id="97" name="TextShape 4"/>
          <p:cNvSpPr txBox="1"/>
          <p:nvPr/>
        </p:nvSpPr>
        <p:spPr>
          <a:xfrm>
            <a:off x="3204000" y="3645000"/>
            <a:ext cx="5148000" cy="39960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2.	N-state or ensemble analysis.</a:t>
            </a:r>
            <a:endParaRPr lang="en-GB" sz="2200" b="0" strike="noStrike" spc="-1">
              <a:latin typeface="Arial"/>
            </a:endParaRPr>
          </a:p>
        </p:txBody>
      </p:sp>
      <p:pic>
        <p:nvPicPr>
          <p:cNvPr id="98" name="Picture 97"/>
          <p:cNvPicPr/>
          <p:nvPr/>
        </p:nvPicPr>
        <p:blipFill>
          <a:blip r:embed="rId3"/>
          <a:stretch/>
        </p:blipFill>
        <p:spPr>
          <a:xfrm>
            <a:off x="1872000" y="3457440"/>
            <a:ext cx="774720" cy="774720"/>
          </a:xfrm>
          <a:prstGeom prst="rect">
            <a:avLst/>
          </a:prstGeom>
          <a:ln w="36000">
            <a:noFill/>
          </a:ln>
        </p:spPr>
      </p:pic>
      <p:sp>
        <p:nvSpPr>
          <p:cNvPr id="99" name="TextShape 5"/>
          <p:cNvSpPr txBox="1"/>
          <p:nvPr/>
        </p:nvSpPr>
        <p:spPr>
          <a:xfrm>
            <a:off x="3204000" y="5020200"/>
            <a:ext cx="3924000" cy="39960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3.	Relaxation dispersion.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100" name="TextShape 6"/>
          <p:cNvSpPr txBox="1"/>
          <p:nvPr/>
        </p:nvSpPr>
        <p:spPr>
          <a:xfrm>
            <a:off x="3204000" y="6424200"/>
            <a:ext cx="2916000" cy="39960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4.	Frame order.</a:t>
            </a:r>
            <a:endParaRPr lang="en-GB" sz="2200" b="0" strike="noStrike" spc="-1">
              <a:latin typeface="Arial"/>
            </a:endParaRPr>
          </a:p>
        </p:txBody>
      </p:sp>
      <p:pic>
        <p:nvPicPr>
          <p:cNvPr id="101" name="Picture 100"/>
          <p:cNvPicPr/>
          <p:nvPr/>
        </p:nvPicPr>
        <p:blipFill>
          <a:blip r:embed="rId4"/>
          <a:stretch/>
        </p:blipFill>
        <p:spPr>
          <a:xfrm>
            <a:off x="1872000" y="6236640"/>
            <a:ext cx="774720" cy="774720"/>
          </a:xfrm>
          <a:prstGeom prst="rect">
            <a:avLst/>
          </a:prstGeom>
          <a:ln w="36000">
            <a:noFill/>
          </a:ln>
        </p:spPr>
      </p:pic>
      <p:pic>
        <p:nvPicPr>
          <p:cNvPr id="102" name="Picture 101"/>
          <p:cNvPicPr/>
          <p:nvPr/>
        </p:nvPicPr>
        <p:blipFill>
          <a:blip r:embed="rId5"/>
          <a:stretch/>
        </p:blipFill>
        <p:spPr>
          <a:xfrm>
            <a:off x="504000" y="216720"/>
            <a:ext cx="1368000" cy="575640"/>
          </a:xfrm>
          <a:prstGeom prst="rect">
            <a:avLst/>
          </a:prstGeom>
          <a:ln w="36000">
            <a:noFill/>
          </a:ln>
        </p:spPr>
      </p:pic>
      <p:pic>
        <p:nvPicPr>
          <p:cNvPr id="103" name="Picture 102"/>
          <p:cNvPicPr/>
          <p:nvPr/>
        </p:nvPicPr>
        <p:blipFill>
          <a:blip r:embed="rId6"/>
          <a:stretch/>
        </p:blipFill>
        <p:spPr>
          <a:xfrm>
            <a:off x="1872000" y="4832640"/>
            <a:ext cx="774720" cy="774720"/>
          </a:xfrm>
          <a:prstGeom prst="rect">
            <a:avLst/>
          </a:prstGeom>
          <a:ln w="36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TextShape 1"/>
          <p:cNvSpPr txBox="1"/>
          <p:nvPr/>
        </p:nvSpPr>
        <p:spPr>
          <a:xfrm>
            <a:off x="2144880" y="216000"/>
            <a:ext cx="5790600" cy="49284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800" b="0" strike="noStrike" spc="-1">
                <a:latin typeface="Times New Roman"/>
              </a:rPr>
              <a:t>PCS error – not just experimental noise</a:t>
            </a:r>
            <a:endParaRPr lang="en-GB" sz="2800" b="0" strike="noStrike" spc="-1">
              <a:latin typeface="Arial"/>
            </a:endParaRPr>
          </a:p>
        </p:txBody>
      </p:sp>
      <p:pic>
        <p:nvPicPr>
          <p:cNvPr id="894" name="Picture 893"/>
          <p:cNvPicPr/>
          <p:nvPr/>
        </p:nvPicPr>
        <p:blipFill>
          <a:blip r:embed="rId2"/>
          <a:stretch/>
        </p:blipFill>
        <p:spPr>
          <a:xfrm>
            <a:off x="1403640" y="2390040"/>
            <a:ext cx="7273080" cy="5062320"/>
          </a:xfrm>
          <a:prstGeom prst="rect">
            <a:avLst/>
          </a:prstGeom>
          <a:ln w="36000">
            <a:noFill/>
          </a:ln>
        </p:spPr>
      </p:pic>
      <p:sp>
        <p:nvSpPr>
          <p:cNvPr id="895" name="TextShape 2"/>
          <p:cNvSpPr txBox="1"/>
          <p:nvPr/>
        </p:nvSpPr>
        <p:spPr>
          <a:xfrm>
            <a:off x="900000" y="1080000"/>
            <a:ext cx="8100000" cy="4075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Experimental error of 0.1 ppm.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896" name="TextShape 3"/>
          <p:cNvSpPr txBox="1"/>
          <p:nvPr/>
        </p:nvSpPr>
        <p:spPr>
          <a:xfrm>
            <a:off x="900000" y="1692000"/>
            <a:ext cx="8100000" cy="4075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Is this all?  No – structural noise is important!</a:t>
            </a:r>
            <a:endParaRPr lang="en-GB" sz="2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TextShape 1"/>
          <p:cNvSpPr txBox="1"/>
          <p:nvPr/>
        </p:nvSpPr>
        <p:spPr>
          <a:xfrm>
            <a:off x="3846960" y="216000"/>
            <a:ext cx="2386080" cy="49284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800" b="0" strike="noStrike" spc="-1">
                <a:latin typeface="Times New Roman"/>
              </a:rPr>
              <a:t>Model building</a:t>
            </a:r>
            <a:endParaRPr lang="en-GB" sz="2800" b="0" strike="noStrike" spc="-1">
              <a:latin typeface="Arial"/>
            </a:endParaRPr>
          </a:p>
        </p:txBody>
      </p:sp>
      <p:pic>
        <p:nvPicPr>
          <p:cNvPr id="898" name="Picture 897"/>
          <p:cNvPicPr/>
          <p:nvPr/>
        </p:nvPicPr>
        <p:blipFill>
          <a:blip r:embed="rId2"/>
          <a:stretch/>
        </p:blipFill>
        <p:spPr>
          <a:xfrm>
            <a:off x="5565600" y="774000"/>
            <a:ext cx="4046400" cy="6498000"/>
          </a:xfrm>
          <a:prstGeom prst="rect">
            <a:avLst/>
          </a:prstGeom>
          <a:ln w="36000">
            <a:noFill/>
          </a:ln>
        </p:spPr>
      </p:pic>
      <p:pic>
        <p:nvPicPr>
          <p:cNvPr id="899" name="Picture 898"/>
          <p:cNvPicPr/>
          <p:nvPr/>
        </p:nvPicPr>
        <p:blipFill>
          <a:blip r:embed="rId3"/>
          <a:stretch/>
        </p:blipFill>
        <p:spPr>
          <a:xfrm>
            <a:off x="540000" y="864000"/>
            <a:ext cx="3967920" cy="6336720"/>
          </a:xfrm>
          <a:prstGeom prst="rect">
            <a:avLst/>
          </a:prstGeom>
          <a:ln w="36000">
            <a:noFill/>
          </a:ln>
        </p:spPr>
      </p:pic>
      <p:sp>
        <p:nvSpPr>
          <p:cNvPr id="900" name="TextShape 2"/>
          <p:cNvSpPr txBox="1"/>
          <p:nvPr/>
        </p:nvSpPr>
        <p:spPr>
          <a:xfrm>
            <a:off x="3600000" y="4392000"/>
            <a:ext cx="3091680" cy="72468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GB" sz="2200" b="0" strike="noStrike" spc="-1">
                <a:latin typeface="Times New Roman"/>
              </a:rPr>
              <a:t>Simulate and generate</a:t>
            </a:r>
            <a:endParaRPr lang="en-GB" sz="2200" b="0" strike="noStrike" spc="-1">
              <a:latin typeface="Arial"/>
            </a:endParaRPr>
          </a:p>
          <a:p>
            <a:pPr algn="ctr"/>
            <a:r>
              <a:rPr lang="en-GB" sz="2200" b="0" strike="noStrike" spc="-1">
                <a:latin typeface="Times New Roman"/>
              </a:rPr>
              <a:t>synthetic RDC+PCS data.</a:t>
            </a:r>
            <a:endParaRPr lang="en-GB" sz="2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" name="Picture 900"/>
          <p:cNvPicPr/>
          <p:nvPr/>
        </p:nvPicPr>
        <p:blipFill>
          <a:blip r:embed="rId2"/>
          <a:stretch/>
        </p:blipFill>
        <p:spPr>
          <a:xfrm>
            <a:off x="375120" y="2032200"/>
            <a:ext cx="5708880" cy="4267800"/>
          </a:xfrm>
          <a:prstGeom prst="rect">
            <a:avLst/>
          </a:prstGeom>
          <a:ln w="36000">
            <a:noFill/>
          </a:ln>
        </p:spPr>
      </p:pic>
      <p:pic>
        <p:nvPicPr>
          <p:cNvPr id="902" name="Picture 901"/>
          <p:cNvPicPr/>
          <p:nvPr/>
        </p:nvPicPr>
        <p:blipFill>
          <a:blip r:embed="rId3"/>
          <a:stretch/>
        </p:blipFill>
        <p:spPr>
          <a:xfrm>
            <a:off x="6378480" y="699840"/>
            <a:ext cx="3409200" cy="2684160"/>
          </a:xfrm>
          <a:prstGeom prst="rect">
            <a:avLst/>
          </a:prstGeom>
          <a:ln w="36000">
            <a:noFill/>
          </a:ln>
        </p:spPr>
      </p:pic>
      <p:sp>
        <p:nvSpPr>
          <p:cNvPr id="903" name="TextShape 1"/>
          <p:cNvSpPr txBox="1"/>
          <p:nvPr/>
        </p:nvSpPr>
        <p:spPr>
          <a:xfrm>
            <a:off x="2236320" y="216000"/>
            <a:ext cx="5607720" cy="49284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800" b="0" strike="noStrike" spc="-1">
                <a:latin typeface="Times New Roman"/>
              </a:rPr>
              <a:t>Theory – surface integral for the RDC</a:t>
            </a:r>
            <a:endParaRPr lang="en-GB" sz="2800" b="0" strike="noStrike" spc="-1">
              <a:latin typeface="Arial"/>
            </a:endParaRPr>
          </a:p>
        </p:txBody>
      </p:sp>
      <p:pic>
        <p:nvPicPr>
          <p:cNvPr id="904" name="Picture 903"/>
          <p:cNvPicPr/>
          <p:nvPr/>
        </p:nvPicPr>
        <p:blipFill>
          <a:blip r:embed="rId4"/>
          <a:stretch/>
        </p:blipFill>
        <p:spPr>
          <a:xfrm>
            <a:off x="944640" y="1008000"/>
            <a:ext cx="2907360" cy="936000"/>
          </a:xfrm>
          <a:prstGeom prst="rect">
            <a:avLst/>
          </a:prstGeom>
          <a:ln w="36000">
            <a:noFill/>
          </a:ln>
        </p:spPr>
      </p:pic>
      <p:pic>
        <p:nvPicPr>
          <p:cNvPr id="905" name="Picture 904"/>
          <p:cNvPicPr/>
          <p:nvPr/>
        </p:nvPicPr>
        <p:blipFill>
          <a:blip r:embed="rId5"/>
          <a:stretch/>
        </p:blipFill>
        <p:spPr>
          <a:xfrm>
            <a:off x="861840" y="6226200"/>
            <a:ext cx="4540320" cy="1128240"/>
          </a:xfrm>
          <a:prstGeom prst="rect">
            <a:avLst/>
          </a:prstGeom>
          <a:ln w="36000">
            <a:noFill/>
          </a:ln>
        </p:spPr>
      </p:pic>
      <p:pic>
        <p:nvPicPr>
          <p:cNvPr id="906" name="Picture 905"/>
          <p:cNvPicPr/>
          <p:nvPr/>
        </p:nvPicPr>
        <p:blipFill>
          <a:blip r:embed="rId6"/>
          <a:stretch/>
        </p:blipFill>
        <p:spPr>
          <a:xfrm>
            <a:off x="6493320" y="3812400"/>
            <a:ext cx="3226680" cy="3747600"/>
          </a:xfrm>
          <a:prstGeom prst="rect">
            <a:avLst/>
          </a:prstGeom>
          <a:ln w="36000">
            <a:noFill/>
          </a:ln>
        </p:spPr>
      </p:pic>
      <p:sp>
        <p:nvSpPr>
          <p:cNvPr id="907" name="CustomShape 2"/>
          <p:cNvSpPr/>
          <p:nvPr/>
        </p:nvSpPr>
        <p:spPr>
          <a:xfrm>
            <a:off x="1512000" y="1368000"/>
            <a:ext cx="720000" cy="504000"/>
          </a:xfrm>
          <a:prstGeom prst="rect">
            <a:avLst/>
          </a:prstGeom>
          <a:noFill/>
          <a:ln w="180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8" name="TextShape 3"/>
          <p:cNvSpPr txBox="1"/>
          <p:nvPr/>
        </p:nvSpPr>
        <p:spPr>
          <a:xfrm>
            <a:off x="9504000" y="2461680"/>
            <a:ext cx="295200" cy="3463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1800" b="0" strike="noStrike" spc="-1">
                <a:latin typeface="Arial"/>
              </a:rPr>
              <a:t>y</a:t>
            </a:r>
          </a:p>
        </p:txBody>
      </p:sp>
      <p:sp>
        <p:nvSpPr>
          <p:cNvPr id="909" name="TextShape 4"/>
          <p:cNvSpPr txBox="1"/>
          <p:nvPr/>
        </p:nvSpPr>
        <p:spPr>
          <a:xfrm>
            <a:off x="6552000" y="1872000"/>
            <a:ext cx="295200" cy="3463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1800" b="0" strike="noStrike" spc="-1">
                <a:latin typeface="Arial"/>
              </a:rPr>
              <a:t>x</a:t>
            </a:r>
          </a:p>
        </p:txBody>
      </p:sp>
      <p:sp>
        <p:nvSpPr>
          <p:cNvPr id="910" name="TextShape 5"/>
          <p:cNvSpPr txBox="1"/>
          <p:nvPr/>
        </p:nvSpPr>
        <p:spPr>
          <a:xfrm>
            <a:off x="7056000" y="4320000"/>
            <a:ext cx="295200" cy="3463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1800" b="0" strike="noStrike" spc="-1">
                <a:latin typeface="Arial"/>
              </a:rPr>
              <a:t>x</a:t>
            </a:r>
          </a:p>
        </p:txBody>
      </p:sp>
      <p:sp>
        <p:nvSpPr>
          <p:cNvPr id="911" name="TextShape 6"/>
          <p:cNvSpPr txBox="1"/>
          <p:nvPr/>
        </p:nvSpPr>
        <p:spPr>
          <a:xfrm>
            <a:off x="9360000" y="7128000"/>
            <a:ext cx="295200" cy="3463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1800" b="0" strike="noStrike" spc="-1">
                <a:latin typeface="Arial"/>
              </a:rPr>
              <a:t>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2" name="Picture 911"/>
          <p:cNvPicPr/>
          <p:nvPr/>
        </p:nvPicPr>
        <p:blipFill>
          <a:blip r:embed="rId2"/>
          <a:stretch/>
        </p:blipFill>
        <p:spPr>
          <a:xfrm>
            <a:off x="375120" y="2032200"/>
            <a:ext cx="5708880" cy="4267800"/>
          </a:xfrm>
          <a:prstGeom prst="rect">
            <a:avLst/>
          </a:prstGeom>
          <a:ln w="36000">
            <a:noFill/>
          </a:ln>
        </p:spPr>
      </p:pic>
      <p:pic>
        <p:nvPicPr>
          <p:cNvPr id="913" name="Picture 912"/>
          <p:cNvPicPr/>
          <p:nvPr/>
        </p:nvPicPr>
        <p:blipFill>
          <a:blip r:embed="rId3"/>
          <a:stretch/>
        </p:blipFill>
        <p:spPr>
          <a:xfrm>
            <a:off x="6378480" y="699840"/>
            <a:ext cx="3409200" cy="2684160"/>
          </a:xfrm>
          <a:prstGeom prst="rect">
            <a:avLst/>
          </a:prstGeom>
          <a:ln w="36000">
            <a:noFill/>
          </a:ln>
        </p:spPr>
      </p:pic>
      <p:sp>
        <p:nvSpPr>
          <p:cNvPr id="914" name="TextShape 1"/>
          <p:cNvSpPr txBox="1"/>
          <p:nvPr/>
        </p:nvSpPr>
        <p:spPr>
          <a:xfrm>
            <a:off x="2236320" y="216000"/>
            <a:ext cx="5607720" cy="49284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800" b="0" strike="noStrike" spc="-1">
                <a:latin typeface="Times New Roman"/>
              </a:rPr>
              <a:t>Theory – surface integral for the RDC</a:t>
            </a:r>
            <a:endParaRPr lang="en-GB" sz="2800" b="0" strike="noStrike" spc="-1">
              <a:latin typeface="Arial"/>
            </a:endParaRPr>
          </a:p>
        </p:txBody>
      </p:sp>
      <p:pic>
        <p:nvPicPr>
          <p:cNvPr id="915" name="Picture 914"/>
          <p:cNvPicPr/>
          <p:nvPr/>
        </p:nvPicPr>
        <p:blipFill>
          <a:blip r:embed="rId4"/>
          <a:stretch/>
        </p:blipFill>
        <p:spPr>
          <a:xfrm>
            <a:off x="944640" y="1008000"/>
            <a:ext cx="2907360" cy="936000"/>
          </a:xfrm>
          <a:prstGeom prst="rect">
            <a:avLst/>
          </a:prstGeom>
          <a:ln w="36000">
            <a:noFill/>
          </a:ln>
        </p:spPr>
      </p:pic>
      <p:pic>
        <p:nvPicPr>
          <p:cNvPr id="916" name="Picture 915"/>
          <p:cNvPicPr/>
          <p:nvPr/>
        </p:nvPicPr>
        <p:blipFill>
          <a:blip r:embed="rId5"/>
          <a:stretch/>
        </p:blipFill>
        <p:spPr>
          <a:xfrm>
            <a:off x="861840" y="6226200"/>
            <a:ext cx="4540320" cy="1128240"/>
          </a:xfrm>
          <a:prstGeom prst="rect">
            <a:avLst/>
          </a:prstGeom>
          <a:ln w="36000">
            <a:noFill/>
          </a:ln>
        </p:spPr>
      </p:pic>
      <p:pic>
        <p:nvPicPr>
          <p:cNvPr id="917" name="Picture 916"/>
          <p:cNvPicPr/>
          <p:nvPr/>
        </p:nvPicPr>
        <p:blipFill>
          <a:blip r:embed="rId6"/>
          <a:stretch/>
        </p:blipFill>
        <p:spPr>
          <a:xfrm>
            <a:off x="6493320" y="3812400"/>
            <a:ext cx="3226680" cy="3747600"/>
          </a:xfrm>
          <a:prstGeom prst="rect">
            <a:avLst/>
          </a:prstGeom>
          <a:ln w="36000">
            <a:noFill/>
          </a:ln>
        </p:spPr>
      </p:pic>
      <p:sp>
        <p:nvSpPr>
          <p:cNvPr id="918" name="CustomShape 2"/>
          <p:cNvSpPr/>
          <p:nvPr/>
        </p:nvSpPr>
        <p:spPr>
          <a:xfrm>
            <a:off x="1512000" y="1368000"/>
            <a:ext cx="720000" cy="504000"/>
          </a:xfrm>
          <a:prstGeom prst="rect">
            <a:avLst/>
          </a:prstGeom>
          <a:noFill/>
          <a:ln w="180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9" name="TextShape 3"/>
          <p:cNvSpPr txBox="1"/>
          <p:nvPr/>
        </p:nvSpPr>
        <p:spPr>
          <a:xfrm>
            <a:off x="9504000" y="2461680"/>
            <a:ext cx="295200" cy="3463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1800" b="0" strike="noStrike" spc="-1">
                <a:latin typeface="Arial"/>
              </a:rPr>
              <a:t>y</a:t>
            </a:r>
          </a:p>
        </p:txBody>
      </p:sp>
      <p:sp>
        <p:nvSpPr>
          <p:cNvPr id="920" name="TextShape 4"/>
          <p:cNvSpPr txBox="1"/>
          <p:nvPr/>
        </p:nvSpPr>
        <p:spPr>
          <a:xfrm>
            <a:off x="6552000" y="1872000"/>
            <a:ext cx="295200" cy="3463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1800" b="0" strike="noStrike" spc="-1">
                <a:latin typeface="Arial"/>
              </a:rPr>
              <a:t>x</a:t>
            </a:r>
          </a:p>
        </p:txBody>
      </p:sp>
      <p:sp>
        <p:nvSpPr>
          <p:cNvPr id="921" name="TextShape 5"/>
          <p:cNvSpPr txBox="1"/>
          <p:nvPr/>
        </p:nvSpPr>
        <p:spPr>
          <a:xfrm>
            <a:off x="7056000" y="4320000"/>
            <a:ext cx="295200" cy="3463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1800" b="0" strike="noStrike" spc="-1">
                <a:latin typeface="Arial"/>
              </a:rPr>
              <a:t>x</a:t>
            </a:r>
          </a:p>
        </p:txBody>
      </p:sp>
      <p:sp>
        <p:nvSpPr>
          <p:cNvPr id="922" name="TextShape 6"/>
          <p:cNvSpPr txBox="1"/>
          <p:nvPr/>
        </p:nvSpPr>
        <p:spPr>
          <a:xfrm>
            <a:off x="9360000" y="7128000"/>
            <a:ext cx="295200" cy="3463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1800" b="0" strike="noStrike" spc="-1">
                <a:latin typeface="Arial"/>
              </a:rPr>
              <a:t>y</a:t>
            </a:r>
          </a:p>
        </p:txBody>
      </p:sp>
      <p:sp>
        <p:nvSpPr>
          <p:cNvPr id="923" name="CustomShape 7"/>
          <p:cNvSpPr/>
          <p:nvPr/>
        </p:nvSpPr>
        <p:spPr>
          <a:xfrm>
            <a:off x="0" y="0"/>
            <a:ext cx="10080000" cy="75600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4" name="Formula 8"/>
              <p:cNvSpPr txBox="1"/>
              <p:nvPr/>
            </p:nvSpPr>
            <p:spPr>
              <a:xfrm>
                <a:off x="2284560" y="3565080"/>
                <a:ext cx="6018840" cy="648720"/>
              </a:xfrm>
              <a:prstGeom prst="rect">
                <a:avLst/>
              </a:prstGeo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𝑝𝑒𝑐</m:t>
                      </m:r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>
                          <a:latin typeface="Cambria Math" panose="02040503050406030204" pitchFamily="18" charset="0"/>
                        </a:rPr>
                        <m:t> → 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𝑇𝑎𝑦𝑙𝑜𝑟𝑠𝑒𝑟𝑖𝑒𝑠</m:t>
                      </m:r>
                    </m:oMath>
                  </m:oMathPara>
                </a14:m>
                <a:endParaRPr/>
              </a:p>
            </p:txBody>
          </p:sp>
        </mc:Choice>
        <mc:Fallback xmlns:p15="http://schemas.microsoft.com/office/powerpoint/2012/main" xmlns:p14="http://schemas.microsoft.com/office/powerpoint/2010/main" xmlns=""/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TextShape 1"/>
          <p:cNvSpPr txBox="1"/>
          <p:nvPr/>
        </p:nvSpPr>
        <p:spPr>
          <a:xfrm>
            <a:off x="2236320" y="72000"/>
            <a:ext cx="5607720" cy="49284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800" b="0" strike="noStrike" spc="-1">
                <a:latin typeface="Times New Roman"/>
              </a:rPr>
              <a:t>Theory – surface integral for the RDC</a:t>
            </a:r>
            <a:endParaRPr lang="en-GB" sz="2800" b="0" strike="noStrike" spc="-1">
              <a:latin typeface="Arial"/>
            </a:endParaRPr>
          </a:p>
        </p:txBody>
      </p:sp>
      <p:sp>
        <p:nvSpPr>
          <p:cNvPr id="926" name="Rectangle 2"/>
          <p:cNvSpPr/>
          <p:nvPr/>
        </p:nvSpPr>
        <p:spPr>
          <a:xfrm>
            <a:off x="0" y="4319640"/>
            <a:ext cx="10080000" cy="3240000"/>
          </a:xfrm>
          <a:prstGeom prst="rect">
            <a:avLst/>
          </a:prstGeom>
          <a:noFill/>
          <a:ln w="36000">
            <a:noFill/>
          </a:ln>
        </p:spPr>
      </p:sp>
      <p:pic>
        <p:nvPicPr>
          <p:cNvPr id="927" name="Picture 926"/>
          <p:cNvPicPr/>
          <p:nvPr/>
        </p:nvPicPr>
        <p:blipFill>
          <a:blip r:embed="rId2"/>
          <a:stretch/>
        </p:blipFill>
        <p:spPr>
          <a:xfrm>
            <a:off x="36000" y="792360"/>
            <a:ext cx="4968000" cy="3441960"/>
          </a:xfrm>
          <a:prstGeom prst="rect">
            <a:avLst/>
          </a:prstGeom>
          <a:ln w="36000">
            <a:noFill/>
          </a:ln>
        </p:spPr>
      </p:pic>
      <p:sp>
        <p:nvSpPr>
          <p:cNvPr id="928" name="TextShape 3"/>
          <p:cNvSpPr txBox="1"/>
          <p:nvPr/>
        </p:nvSpPr>
        <p:spPr>
          <a:xfrm>
            <a:off x="3094560" y="1801440"/>
            <a:ext cx="1346760" cy="39960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1" i="1" strike="noStrike" spc="-1">
                <a:solidFill>
                  <a:srgbClr val="000000"/>
                </a:solidFill>
                <a:latin typeface="Times New Roman"/>
                <a:ea typeface="Arial"/>
              </a:rPr>
              <a:t>Simulated</a:t>
            </a:r>
            <a:endParaRPr lang="en-GB" sz="2200" b="0" strike="noStrike" spc="-1">
              <a:latin typeface="Arial"/>
            </a:endParaRPr>
          </a:p>
        </p:txBody>
      </p:sp>
      <p:pic>
        <p:nvPicPr>
          <p:cNvPr id="929" name="Picture 928"/>
          <p:cNvPicPr/>
          <p:nvPr/>
        </p:nvPicPr>
        <p:blipFill>
          <a:blip r:embed="rId3"/>
          <a:stretch/>
        </p:blipFill>
        <p:spPr>
          <a:xfrm>
            <a:off x="4983480" y="792360"/>
            <a:ext cx="4952520" cy="3463920"/>
          </a:xfrm>
          <a:prstGeom prst="rect">
            <a:avLst/>
          </a:prstGeom>
          <a:ln w="36000">
            <a:noFill/>
          </a:ln>
        </p:spPr>
      </p:pic>
      <p:sp>
        <p:nvSpPr>
          <p:cNvPr id="930" name="TextShape 4"/>
          <p:cNvSpPr txBox="1"/>
          <p:nvPr/>
        </p:nvSpPr>
        <p:spPr>
          <a:xfrm>
            <a:off x="8170920" y="1801440"/>
            <a:ext cx="1160640" cy="39960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1" i="1" strike="noStrike" spc="-1">
                <a:solidFill>
                  <a:srgbClr val="000000"/>
                </a:solidFill>
                <a:latin typeface="Times New Roman"/>
                <a:ea typeface="Arial"/>
              </a:rPr>
              <a:t>Solution</a:t>
            </a:r>
            <a:endParaRPr lang="en-GB" sz="2200" b="0" strike="noStrike" spc="-1">
              <a:latin typeface="Arial"/>
            </a:endParaRPr>
          </a:p>
        </p:txBody>
      </p:sp>
      <p:pic>
        <p:nvPicPr>
          <p:cNvPr id="931" name="Picture 930"/>
          <p:cNvPicPr/>
          <p:nvPr/>
        </p:nvPicPr>
        <p:blipFill>
          <a:blip r:embed="rId4"/>
          <a:stretch/>
        </p:blipFill>
        <p:spPr>
          <a:xfrm>
            <a:off x="5972760" y="668160"/>
            <a:ext cx="4106520" cy="461520"/>
          </a:xfrm>
          <a:prstGeom prst="rect">
            <a:avLst/>
          </a:prstGeom>
          <a:ln w="36000">
            <a:noFill/>
          </a:ln>
        </p:spPr>
      </p:pic>
      <p:pic>
        <p:nvPicPr>
          <p:cNvPr id="932" name="Picture 931"/>
          <p:cNvPicPr/>
          <p:nvPr/>
        </p:nvPicPr>
        <p:blipFill>
          <a:blip r:embed="rId4"/>
          <a:stretch/>
        </p:blipFill>
        <p:spPr>
          <a:xfrm>
            <a:off x="1041840" y="668160"/>
            <a:ext cx="4106520" cy="461520"/>
          </a:xfrm>
          <a:prstGeom prst="rect">
            <a:avLst/>
          </a:prstGeom>
          <a:ln w="36000">
            <a:noFill/>
          </a:ln>
        </p:spPr>
      </p:pic>
      <p:pic>
        <p:nvPicPr>
          <p:cNvPr id="933" name="Picture 932"/>
          <p:cNvPicPr/>
          <p:nvPr/>
        </p:nvPicPr>
        <p:blipFill>
          <a:blip r:embed="rId5"/>
          <a:stretch/>
        </p:blipFill>
        <p:spPr>
          <a:xfrm>
            <a:off x="86760" y="4932360"/>
            <a:ext cx="4773240" cy="1980000"/>
          </a:xfrm>
          <a:prstGeom prst="rect">
            <a:avLst/>
          </a:prstGeom>
          <a:ln w="36000">
            <a:noFill/>
          </a:ln>
        </p:spPr>
      </p:pic>
      <p:pic>
        <p:nvPicPr>
          <p:cNvPr id="934" name="Picture 933"/>
          <p:cNvPicPr/>
          <p:nvPr/>
        </p:nvPicPr>
        <p:blipFill>
          <a:blip r:embed="rId5"/>
          <a:stretch/>
        </p:blipFill>
        <p:spPr>
          <a:xfrm>
            <a:off x="5163120" y="4932360"/>
            <a:ext cx="4773240" cy="1980000"/>
          </a:xfrm>
          <a:prstGeom prst="rect">
            <a:avLst/>
          </a:prstGeom>
          <a:ln w="36000">
            <a:noFill/>
          </a:ln>
        </p:spPr>
      </p:pic>
      <p:pic>
        <p:nvPicPr>
          <p:cNvPr id="935" name="Picture 934"/>
          <p:cNvPicPr/>
          <p:nvPr/>
        </p:nvPicPr>
        <p:blipFill>
          <a:blip r:embed="rId6"/>
          <a:stretch/>
        </p:blipFill>
        <p:spPr>
          <a:xfrm>
            <a:off x="8208000" y="0"/>
            <a:ext cx="1871280" cy="633960"/>
          </a:xfrm>
          <a:prstGeom prst="rect">
            <a:avLst/>
          </a:prstGeom>
          <a:ln w="36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6" name="Picture 935"/>
          <p:cNvPicPr/>
          <p:nvPr/>
        </p:nvPicPr>
        <p:blipFill>
          <a:blip r:embed="rId2"/>
          <a:stretch/>
        </p:blipFill>
        <p:spPr>
          <a:xfrm>
            <a:off x="362520" y="4463640"/>
            <a:ext cx="2157480" cy="1872360"/>
          </a:xfrm>
          <a:prstGeom prst="rect">
            <a:avLst/>
          </a:prstGeom>
          <a:ln w="36000">
            <a:noFill/>
          </a:ln>
        </p:spPr>
      </p:pic>
      <p:pic>
        <p:nvPicPr>
          <p:cNvPr id="937" name="Picture 936"/>
          <p:cNvPicPr/>
          <p:nvPr/>
        </p:nvPicPr>
        <p:blipFill>
          <a:blip r:embed="rId3"/>
          <a:stretch/>
        </p:blipFill>
        <p:spPr>
          <a:xfrm>
            <a:off x="5997600" y="918000"/>
            <a:ext cx="4046400" cy="6498000"/>
          </a:xfrm>
          <a:prstGeom prst="rect">
            <a:avLst/>
          </a:prstGeom>
          <a:ln w="36000">
            <a:noFill/>
          </a:ln>
        </p:spPr>
      </p:pic>
      <p:sp>
        <p:nvSpPr>
          <p:cNvPr id="938" name="TextShape 1"/>
          <p:cNvSpPr txBox="1"/>
          <p:nvPr/>
        </p:nvSpPr>
        <p:spPr>
          <a:xfrm>
            <a:off x="1878840" y="216000"/>
            <a:ext cx="6322320" cy="49284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800" b="0" strike="noStrike" spc="-1">
                <a:latin typeface="Times New Roman"/>
              </a:rPr>
              <a:t>Theory – numerical simulation of the PCS</a:t>
            </a:r>
            <a:endParaRPr lang="en-GB" sz="2800" b="0" strike="noStrike" spc="-1">
              <a:latin typeface="Arial"/>
            </a:endParaRPr>
          </a:p>
        </p:txBody>
      </p:sp>
      <p:sp>
        <p:nvSpPr>
          <p:cNvPr id="939" name="TextShape 2"/>
          <p:cNvSpPr txBox="1"/>
          <p:nvPr/>
        </p:nvSpPr>
        <p:spPr>
          <a:xfrm>
            <a:off x="2700000" y="1472400"/>
            <a:ext cx="3177000" cy="40752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Generate Sobol’ 3D block.</a:t>
            </a:r>
            <a:endParaRPr lang="en-GB" sz="2200" b="0" strike="noStrike" spc="-1">
              <a:latin typeface="Arial"/>
            </a:endParaRPr>
          </a:p>
        </p:txBody>
      </p:sp>
      <p:pic>
        <p:nvPicPr>
          <p:cNvPr id="940" name="Picture 939"/>
          <p:cNvPicPr/>
          <p:nvPr/>
        </p:nvPicPr>
        <p:blipFill>
          <a:blip r:embed="rId4"/>
          <a:stretch/>
        </p:blipFill>
        <p:spPr>
          <a:xfrm>
            <a:off x="216000" y="699840"/>
            <a:ext cx="2304000" cy="2396160"/>
          </a:xfrm>
          <a:prstGeom prst="rect">
            <a:avLst/>
          </a:prstGeom>
          <a:ln w="36000">
            <a:noFill/>
          </a:ln>
        </p:spPr>
      </p:pic>
      <p:pic>
        <p:nvPicPr>
          <p:cNvPr id="941" name="Picture 940"/>
          <p:cNvPicPr/>
          <p:nvPr/>
        </p:nvPicPr>
        <p:blipFill>
          <a:blip r:embed="rId5"/>
          <a:stretch/>
        </p:blipFill>
        <p:spPr>
          <a:xfrm>
            <a:off x="3924000" y="2808000"/>
            <a:ext cx="2465280" cy="2064600"/>
          </a:xfrm>
          <a:prstGeom prst="rect">
            <a:avLst/>
          </a:prstGeom>
          <a:ln w="36000">
            <a:noFill/>
          </a:ln>
        </p:spPr>
      </p:pic>
      <p:sp>
        <p:nvSpPr>
          <p:cNvPr id="942" name="TextShape 3"/>
          <p:cNvSpPr txBox="1"/>
          <p:nvPr/>
        </p:nvSpPr>
        <p:spPr>
          <a:xfrm>
            <a:off x="324000" y="3236400"/>
            <a:ext cx="4227120" cy="72468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Convert to 4D uniform sphere using</a:t>
            </a:r>
            <a:endParaRPr lang="en-GB" sz="2200" b="0" strike="noStrike" spc="-1">
              <a:latin typeface="Arial"/>
            </a:endParaRPr>
          </a:p>
          <a:p>
            <a:r>
              <a:rPr lang="en-GB" sz="2200" b="0" strike="noStrike" spc="-1">
                <a:latin typeface="Times New Roman"/>
              </a:rPr>
              <a:t>robotics tilt-and-torsion angles.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943" name="TextShape 4"/>
          <p:cNvSpPr txBox="1"/>
          <p:nvPr/>
        </p:nvSpPr>
        <p:spPr>
          <a:xfrm>
            <a:off x="2140560" y="5195160"/>
            <a:ext cx="3893040" cy="72468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    Eliminate points outside of the</a:t>
            </a:r>
            <a:endParaRPr lang="en-GB" sz="2200" b="0" strike="noStrike" spc="-1">
              <a:latin typeface="Arial"/>
            </a:endParaRPr>
          </a:p>
          <a:p>
            <a:r>
              <a:rPr lang="en-GB" sz="2200" b="0" strike="noStrike" spc="-1">
                <a:latin typeface="Times New Roman"/>
              </a:rPr>
              <a:t>allowed area.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944" name="TextShape 5"/>
          <p:cNvSpPr txBox="1"/>
          <p:nvPr/>
        </p:nvSpPr>
        <p:spPr>
          <a:xfrm>
            <a:off x="2486160" y="6491160"/>
            <a:ext cx="4713840" cy="72468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Rotate coordinates (ave pos), calculate PCS, then average over all points.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945" name="Ellipse 6"/>
          <p:cNvSpPr/>
          <p:nvPr/>
        </p:nvSpPr>
        <p:spPr>
          <a:xfrm>
            <a:off x="720000" y="4382640"/>
            <a:ext cx="1428840" cy="379800"/>
          </a:xfrm>
          <a:prstGeom prst="arc">
            <a:avLst>
              <a:gd name="adj1" fmla="val 8557793"/>
              <a:gd name="adj2" fmla="val 1315970"/>
            </a:avLst>
          </a:prstGeom>
          <a:noFill/>
          <a:ln w="18000"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Shape 1"/>
          <p:cNvSpPr txBox="1"/>
          <p:nvPr/>
        </p:nvSpPr>
        <p:spPr>
          <a:xfrm>
            <a:off x="2550600" y="360000"/>
            <a:ext cx="4981320" cy="393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2800" b="0" strike="noStrike" spc="-1">
                <a:latin typeface="Times New Roman"/>
              </a:rPr>
              <a:t>Mathematical modelling and NMR</a:t>
            </a:r>
            <a:endParaRPr lang="en-GB" sz="2800" b="0" strike="noStrike" spc="-1">
              <a:latin typeface="Arial"/>
            </a:endParaRPr>
          </a:p>
        </p:txBody>
      </p:sp>
      <p:sp>
        <p:nvSpPr>
          <p:cNvPr id="105" name="TextShape 2"/>
          <p:cNvSpPr txBox="1"/>
          <p:nvPr/>
        </p:nvSpPr>
        <p:spPr>
          <a:xfrm>
            <a:off x="432000" y="3777840"/>
            <a:ext cx="9576000" cy="794880"/>
          </a:xfrm>
          <a:prstGeom prst="rect">
            <a:avLst/>
          </a:prstGeom>
          <a:noFill/>
          <a:ln w="36000">
            <a:noFill/>
          </a:ln>
        </p:spPr>
        <p:txBody>
          <a:bodyPr lIns="90000" tIns="46800" rIns="90000" bIns="46800">
            <a:noAutofit/>
          </a:bodyPr>
          <a:lstStyle/>
          <a:p>
            <a:r>
              <a:rPr lang="en-US" sz="2200" b="0" strike="noStrike" spc="-1">
                <a:latin typeface="Times New Roman"/>
              </a:rPr>
              <a:t>Field of mathematical modelling – a field much</a:t>
            </a:r>
            <a:endParaRPr lang="en-GB" sz="2200" b="0" strike="noStrike" spc="-1">
              <a:latin typeface="Arial"/>
            </a:endParaRPr>
          </a:p>
          <a:p>
            <a:r>
              <a:rPr lang="en-US" sz="2200" b="0" strike="noStrike" spc="-1">
                <a:latin typeface="Times New Roman"/>
              </a:rPr>
              <a:t>larger and older than that of NMR.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106" name="TextShape 3"/>
          <p:cNvSpPr txBox="1"/>
          <p:nvPr/>
        </p:nvSpPr>
        <p:spPr>
          <a:xfrm>
            <a:off x="432000" y="1470960"/>
            <a:ext cx="7614360" cy="1018080"/>
          </a:xfrm>
          <a:prstGeom prst="rect">
            <a:avLst/>
          </a:prstGeom>
          <a:noFill/>
          <a:ln w="3600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200" b="0" strike="noStrike" spc="-1">
                <a:latin typeface="Times New Roman"/>
              </a:rPr>
              <a:t>In NMR, we </a:t>
            </a:r>
            <a:r>
              <a:rPr lang="en-GB" sz="2200" b="1" strike="noStrike" spc="-1">
                <a:latin typeface="Times New Roman"/>
              </a:rPr>
              <a:t>measure data</a:t>
            </a:r>
            <a:r>
              <a:rPr lang="en-GB" sz="2200" b="0" strike="noStrike" spc="-1">
                <a:latin typeface="Times New Roman"/>
              </a:rPr>
              <a:t> then interpret: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lnSpc>
                <a:spcPct val="100000"/>
              </a:lnSpc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Direct calculation,</a:t>
            </a:r>
            <a:endParaRPr lang="en-GB" sz="2200" b="0" strike="noStrike" spc="-1">
              <a:latin typeface="Arial"/>
            </a:endParaRPr>
          </a:p>
          <a:p>
            <a:pPr marL="432000" lvl="1" indent="-216000">
              <a:lnSpc>
                <a:spcPct val="100000"/>
              </a:lnSpc>
              <a:buClr>
                <a:srgbClr val="000080"/>
              </a:buClr>
              <a:buSzPct val="45000"/>
              <a:buFont typeface="Wingdings" charset="2"/>
              <a:buChar char=""/>
            </a:pPr>
            <a:r>
              <a:rPr lang="en-GB" sz="2200" b="0" strike="noStrike" spc="-1">
                <a:latin typeface="Times New Roman"/>
              </a:rPr>
              <a:t>Or model (3D structure, dynamics, etc.).</a:t>
            </a:r>
            <a:endParaRPr lang="en-GB" sz="2200" b="0" strike="noStrike" spc="-1">
              <a:latin typeface="Arial"/>
            </a:endParaRPr>
          </a:p>
        </p:txBody>
      </p:sp>
      <p:pic>
        <p:nvPicPr>
          <p:cNvPr id="107" name="Picture 106"/>
          <p:cNvPicPr/>
          <p:nvPr/>
        </p:nvPicPr>
        <p:blipFill>
          <a:blip r:embed="rId2"/>
          <a:stretch/>
        </p:blipFill>
        <p:spPr>
          <a:xfrm>
            <a:off x="216000" y="174960"/>
            <a:ext cx="761040" cy="761040"/>
          </a:xfrm>
          <a:prstGeom prst="rect">
            <a:avLst/>
          </a:prstGeom>
          <a:ln w="36000">
            <a:noFill/>
          </a:ln>
        </p:spPr>
      </p:pic>
      <p:pic>
        <p:nvPicPr>
          <p:cNvPr id="108" name="Picture 107"/>
          <p:cNvPicPr/>
          <p:nvPr/>
        </p:nvPicPr>
        <p:blipFill>
          <a:blip r:embed="rId3"/>
          <a:stretch/>
        </p:blipFill>
        <p:spPr>
          <a:xfrm>
            <a:off x="6624000" y="3330360"/>
            <a:ext cx="3024000" cy="2012040"/>
          </a:xfrm>
          <a:prstGeom prst="rect">
            <a:avLst/>
          </a:prstGeom>
          <a:ln w="360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3109</Words>
  <Application>Microsoft Office PowerPoint</Application>
  <PresentationFormat>Custom</PresentationFormat>
  <Paragraphs>608</Paragraphs>
  <Slides>85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8" baseType="lpstr">
      <vt:lpstr>DejaVu Sans</vt:lpstr>
      <vt:lpstr>Open Hei</vt:lpstr>
      <vt:lpstr>OpenSymbol</vt:lpstr>
      <vt:lpstr>Standard Symbols L</vt:lpstr>
      <vt:lpstr>StarSymbol</vt:lpstr>
      <vt:lpstr>WenQuanYi Micro Hei Mono</vt:lpstr>
      <vt:lpstr>Arial</vt:lpstr>
      <vt:lpstr>Cambria Math</vt:lpstr>
      <vt:lpstr>Symbol</vt:lpstr>
      <vt:lpstr>Times new roman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Edward d'Auvergne</dc:creator>
  <dc:description/>
  <cp:lastModifiedBy>Ping Li</cp:lastModifiedBy>
  <cp:revision>607</cp:revision>
  <dcterms:created xsi:type="dcterms:W3CDTF">2013-12-17T09:32:18Z</dcterms:created>
  <dcterms:modified xsi:type="dcterms:W3CDTF">2021-05-21T21:46:32Z</dcterms:modified>
  <dc:language>en-GB</dc:language>
</cp:coreProperties>
</file>